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ustom.xml" ContentType="application/vnd.openxmlformats-officedocument.custom-properties+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layout3.xml" ContentType="application/vnd.openxmlformats-officedocument.drawingml.diagramLayout+xml"/>
  <Override PartName="/ppt/notesSlides/notesSlide11.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3.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diagrams/drawing3.xml" ContentType="application/vnd.ms-office.drawingml.diagramDrawing+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13"/>
  </p:notesMasterIdLst>
  <p:handoutMasterIdLst>
    <p:handoutMasterId r:id="rId14"/>
  </p:handoutMasterIdLst>
  <p:sldIdLst>
    <p:sldId id="269" r:id="rId2"/>
    <p:sldId id="274" r:id="rId3"/>
    <p:sldId id="273" r:id="rId4"/>
    <p:sldId id="272" r:id="rId5"/>
    <p:sldId id="275" r:id="rId6"/>
    <p:sldId id="276" r:id="rId7"/>
    <p:sldId id="267" r:id="rId8"/>
    <p:sldId id="277" r:id="rId9"/>
    <p:sldId id="270" r:id="rId10"/>
    <p:sldId id="278" r:id="rId11"/>
    <p:sldId id="268" r:id="rId12"/>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0AC00"/>
    <a:srgbClr val="800000"/>
    <a:srgbClr val="4D4D4D"/>
    <a:srgbClr val="FFCC66"/>
    <a:srgbClr val="5E1D10"/>
    <a:srgbClr val="D5E1E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20958" autoAdjust="0"/>
    <p:restoredTop sz="68814" autoAdjust="0"/>
  </p:normalViewPr>
  <p:slideViewPr>
    <p:cSldViewPr>
      <p:cViewPr>
        <p:scale>
          <a:sx n="50" d="100"/>
          <a:sy n="50" d="100"/>
        </p:scale>
        <p:origin x="-1368"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6" d="100"/>
          <a:sy n="66" d="100"/>
        </p:scale>
        <p:origin x="0" y="0"/>
      </p:cViewPr>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52BABF9-9A68-4B08-BBC0-C142B7964EEF}"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US"/>
        </a:p>
      </dgm:t>
    </dgm:pt>
    <dgm:pt modelId="{A0A13F8E-FC55-41F4-8086-E2FF097CC34B}">
      <dgm:prSet phldrT="[Text]"/>
      <dgm:spPr>
        <a:solidFill>
          <a:srgbClr val="B0AC00"/>
        </a:solidFill>
      </dgm:spPr>
      <dgm:t>
        <a:bodyPr/>
        <a:lstStyle/>
        <a:p>
          <a:r>
            <a:rPr lang="en-US" dirty="0" smtClean="0">
              <a:solidFill>
                <a:schemeClr val="bg1"/>
              </a:solidFill>
            </a:rPr>
            <a:t>Goal:</a:t>
          </a:r>
          <a:br>
            <a:rPr lang="en-US" dirty="0" smtClean="0">
              <a:solidFill>
                <a:schemeClr val="bg1"/>
              </a:solidFill>
            </a:rPr>
          </a:br>
          <a:r>
            <a:rPr lang="en-US" dirty="0" smtClean="0">
              <a:solidFill>
                <a:schemeClr val="bg1"/>
              </a:solidFill>
            </a:rPr>
            <a:t> Break down the barriers of the Education Divide</a:t>
          </a:r>
          <a:endParaRPr lang="en-US" dirty="0">
            <a:solidFill>
              <a:schemeClr val="bg1"/>
            </a:solidFill>
          </a:endParaRPr>
        </a:p>
      </dgm:t>
    </dgm:pt>
    <dgm:pt modelId="{D4974E96-A026-4B76-9644-5C0E1FA13CC7}" type="parTrans" cxnId="{CCF2B10E-8484-4862-874A-32634D235151}">
      <dgm:prSet/>
      <dgm:spPr/>
      <dgm:t>
        <a:bodyPr/>
        <a:lstStyle/>
        <a:p>
          <a:endParaRPr lang="en-US"/>
        </a:p>
      </dgm:t>
    </dgm:pt>
    <dgm:pt modelId="{96994032-3C66-4B4A-ABE2-CE5F41D8EB65}" type="sibTrans" cxnId="{CCF2B10E-8484-4862-874A-32634D235151}">
      <dgm:prSet/>
      <dgm:spPr/>
      <dgm:t>
        <a:bodyPr/>
        <a:lstStyle/>
        <a:p>
          <a:endParaRPr lang="en-US"/>
        </a:p>
      </dgm:t>
    </dgm:pt>
    <dgm:pt modelId="{25185984-795E-4FE7-82CF-A82E7A656EA7}">
      <dgm:prSet phldrT="[Text]"/>
      <dgm:spPr>
        <a:solidFill>
          <a:srgbClr val="B0AC00"/>
        </a:solidFill>
      </dgm:spPr>
      <dgm:t>
        <a:bodyPr/>
        <a:lstStyle/>
        <a:p>
          <a:r>
            <a:rPr lang="en-US" dirty="0" err="1" smtClean="0">
              <a:solidFill>
                <a:schemeClr val="bg1"/>
              </a:solidFill>
            </a:rPr>
            <a:t>Curriki</a:t>
          </a:r>
          <a:endParaRPr lang="en-US" dirty="0">
            <a:solidFill>
              <a:schemeClr val="bg1"/>
            </a:solidFill>
          </a:endParaRPr>
        </a:p>
      </dgm:t>
    </dgm:pt>
    <dgm:pt modelId="{7FF819BD-618C-48D3-8D54-77AA973CE85F}" type="parTrans" cxnId="{4F003998-C425-4A6F-898D-99EC8FDBCB43}">
      <dgm:prSet/>
      <dgm:spPr/>
      <dgm:t>
        <a:bodyPr/>
        <a:lstStyle/>
        <a:p>
          <a:endParaRPr lang="en-US"/>
        </a:p>
      </dgm:t>
    </dgm:pt>
    <dgm:pt modelId="{C59C246C-4A1F-4B8D-8319-16B3FC9F4716}" type="sibTrans" cxnId="{4F003998-C425-4A6F-898D-99EC8FDBCB43}">
      <dgm:prSet/>
      <dgm:spPr/>
      <dgm:t>
        <a:bodyPr/>
        <a:lstStyle/>
        <a:p>
          <a:endParaRPr lang="en-US"/>
        </a:p>
      </dgm:t>
    </dgm:pt>
    <dgm:pt modelId="{A8868F96-B86A-4EF6-97BA-11BE684F0B88}">
      <dgm:prSet phldrT="[Text]"/>
      <dgm:spPr>
        <a:solidFill>
          <a:srgbClr val="B0AC00"/>
        </a:solidFill>
      </dgm:spPr>
      <dgm:t>
        <a:bodyPr/>
        <a:lstStyle/>
        <a:p>
          <a:r>
            <a:rPr lang="en-US" dirty="0" err="1" smtClean="0">
              <a:solidFill>
                <a:schemeClr val="bg1"/>
              </a:solidFill>
            </a:rPr>
            <a:t>WiZiQ</a:t>
          </a:r>
          <a:endParaRPr lang="en-US" dirty="0">
            <a:solidFill>
              <a:schemeClr val="bg1"/>
            </a:solidFill>
          </a:endParaRPr>
        </a:p>
      </dgm:t>
    </dgm:pt>
    <dgm:pt modelId="{3EAEBAF1-D19B-42CA-BB8A-64EFED91B4A1}" type="parTrans" cxnId="{9C675960-E733-44D3-983F-C8CAA05128FF}">
      <dgm:prSet/>
      <dgm:spPr/>
      <dgm:t>
        <a:bodyPr/>
        <a:lstStyle/>
        <a:p>
          <a:endParaRPr lang="en-US"/>
        </a:p>
      </dgm:t>
    </dgm:pt>
    <dgm:pt modelId="{FF4BF885-AD4F-409C-9624-354173065106}" type="sibTrans" cxnId="{9C675960-E733-44D3-983F-C8CAA05128FF}">
      <dgm:prSet/>
      <dgm:spPr/>
      <dgm:t>
        <a:bodyPr/>
        <a:lstStyle/>
        <a:p>
          <a:endParaRPr lang="en-US"/>
        </a:p>
      </dgm:t>
    </dgm:pt>
    <dgm:pt modelId="{542A599B-B1DC-4218-85BC-6324377737AC}" type="pres">
      <dgm:prSet presAssocID="{E52BABF9-9A68-4B08-BBC0-C142B7964EEF}" presName="cycle" presStyleCnt="0">
        <dgm:presLayoutVars>
          <dgm:chMax val="1"/>
          <dgm:dir/>
          <dgm:animLvl val="ctr"/>
          <dgm:resizeHandles val="exact"/>
        </dgm:presLayoutVars>
      </dgm:prSet>
      <dgm:spPr/>
      <dgm:t>
        <a:bodyPr/>
        <a:lstStyle/>
        <a:p>
          <a:endParaRPr lang="en-US"/>
        </a:p>
      </dgm:t>
    </dgm:pt>
    <dgm:pt modelId="{FD1919EE-A905-472D-8133-50DFECDAB10A}" type="pres">
      <dgm:prSet presAssocID="{A0A13F8E-FC55-41F4-8086-E2FF097CC34B}" presName="centerShape" presStyleLbl="node0" presStyleIdx="0" presStyleCnt="1" custScaleX="296169" custScaleY="117141" custLinFactNeighborX="0" custLinFactNeighborY="14996"/>
      <dgm:spPr/>
      <dgm:t>
        <a:bodyPr/>
        <a:lstStyle/>
        <a:p>
          <a:endParaRPr lang="en-US"/>
        </a:p>
      </dgm:t>
    </dgm:pt>
    <dgm:pt modelId="{9C38472B-90F0-476C-9D56-B456508ABD98}" type="pres">
      <dgm:prSet presAssocID="{7FF819BD-618C-48D3-8D54-77AA973CE85F}" presName="parTrans" presStyleLbl="bgSibTrans2D1" presStyleIdx="0" presStyleCnt="2"/>
      <dgm:spPr/>
      <dgm:t>
        <a:bodyPr/>
        <a:lstStyle/>
        <a:p>
          <a:endParaRPr lang="en-US"/>
        </a:p>
      </dgm:t>
    </dgm:pt>
    <dgm:pt modelId="{6BEEB46C-4E4C-497C-86BD-86B6E6D63B95}" type="pres">
      <dgm:prSet presAssocID="{25185984-795E-4FE7-82CF-A82E7A656EA7}" presName="node" presStyleLbl="node1" presStyleIdx="0" presStyleCnt="2" custRadScaleRad="109260" custRadScaleInc="6915">
        <dgm:presLayoutVars>
          <dgm:bulletEnabled val="1"/>
        </dgm:presLayoutVars>
      </dgm:prSet>
      <dgm:spPr/>
      <dgm:t>
        <a:bodyPr/>
        <a:lstStyle/>
        <a:p>
          <a:endParaRPr lang="en-US"/>
        </a:p>
      </dgm:t>
    </dgm:pt>
    <dgm:pt modelId="{1EC42782-A563-4555-9B40-3BE9A221D478}" type="pres">
      <dgm:prSet presAssocID="{3EAEBAF1-D19B-42CA-BB8A-64EFED91B4A1}" presName="parTrans" presStyleLbl="bgSibTrans2D1" presStyleIdx="1" presStyleCnt="2"/>
      <dgm:spPr/>
      <dgm:t>
        <a:bodyPr/>
        <a:lstStyle/>
        <a:p>
          <a:endParaRPr lang="en-US"/>
        </a:p>
      </dgm:t>
    </dgm:pt>
    <dgm:pt modelId="{1CDDC2AC-7746-4CB5-AF86-EAE20767706F}" type="pres">
      <dgm:prSet presAssocID="{A8868F96-B86A-4EF6-97BA-11BE684F0B88}" presName="node" presStyleLbl="node1" presStyleIdx="1" presStyleCnt="2" custRadScaleRad="108467" custRadScaleInc="-7324">
        <dgm:presLayoutVars>
          <dgm:bulletEnabled val="1"/>
        </dgm:presLayoutVars>
      </dgm:prSet>
      <dgm:spPr/>
      <dgm:t>
        <a:bodyPr/>
        <a:lstStyle/>
        <a:p>
          <a:endParaRPr lang="en-US"/>
        </a:p>
      </dgm:t>
    </dgm:pt>
  </dgm:ptLst>
  <dgm:cxnLst>
    <dgm:cxn modelId="{6AB06C99-367A-4D73-8814-892812F6EAB4}" type="presOf" srcId="{A0A13F8E-FC55-41F4-8086-E2FF097CC34B}" destId="{FD1919EE-A905-472D-8133-50DFECDAB10A}" srcOrd="0" destOrd="0" presId="urn:microsoft.com/office/officeart/2005/8/layout/radial4"/>
    <dgm:cxn modelId="{20FC7A5C-9C55-4E47-9DB2-153FD49331FE}" type="presOf" srcId="{A8868F96-B86A-4EF6-97BA-11BE684F0B88}" destId="{1CDDC2AC-7746-4CB5-AF86-EAE20767706F}" srcOrd="0" destOrd="0" presId="urn:microsoft.com/office/officeart/2005/8/layout/radial4"/>
    <dgm:cxn modelId="{9C675960-E733-44D3-983F-C8CAA05128FF}" srcId="{A0A13F8E-FC55-41F4-8086-E2FF097CC34B}" destId="{A8868F96-B86A-4EF6-97BA-11BE684F0B88}" srcOrd="1" destOrd="0" parTransId="{3EAEBAF1-D19B-42CA-BB8A-64EFED91B4A1}" sibTransId="{FF4BF885-AD4F-409C-9624-354173065106}"/>
    <dgm:cxn modelId="{DBFC0953-839D-4CF0-929E-3BB790D031D3}" type="presOf" srcId="{25185984-795E-4FE7-82CF-A82E7A656EA7}" destId="{6BEEB46C-4E4C-497C-86BD-86B6E6D63B95}" srcOrd="0" destOrd="0" presId="urn:microsoft.com/office/officeart/2005/8/layout/radial4"/>
    <dgm:cxn modelId="{F5AD7686-3AD9-4F22-8123-D0842A48EC65}" type="presOf" srcId="{3EAEBAF1-D19B-42CA-BB8A-64EFED91B4A1}" destId="{1EC42782-A563-4555-9B40-3BE9A221D478}" srcOrd="0" destOrd="0" presId="urn:microsoft.com/office/officeart/2005/8/layout/radial4"/>
    <dgm:cxn modelId="{CE9BEBEF-D546-4E4D-8311-DCD5E3DF7CC3}" type="presOf" srcId="{E52BABF9-9A68-4B08-BBC0-C142B7964EEF}" destId="{542A599B-B1DC-4218-85BC-6324377737AC}" srcOrd="0" destOrd="0" presId="urn:microsoft.com/office/officeart/2005/8/layout/radial4"/>
    <dgm:cxn modelId="{4F003998-C425-4A6F-898D-99EC8FDBCB43}" srcId="{A0A13F8E-FC55-41F4-8086-E2FF097CC34B}" destId="{25185984-795E-4FE7-82CF-A82E7A656EA7}" srcOrd="0" destOrd="0" parTransId="{7FF819BD-618C-48D3-8D54-77AA973CE85F}" sibTransId="{C59C246C-4A1F-4B8D-8319-16B3FC9F4716}"/>
    <dgm:cxn modelId="{CCF2B10E-8484-4862-874A-32634D235151}" srcId="{E52BABF9-9A68-4B08-BBC0-C142B7964EEF}" destId="{A0A13F8E-FC55-41F4-8086-E2FF097CC34B}" srcOrd="0" destOrd="0" parTransId="{D4974E96-A026-4B76-9644-5C0E1FA13CC7}" sibTransId="{96994032-3C66-4B4A-ABE2-CE5F41D8EB65}"/>
    <dgm:cxn modelId="{215BAA38-4FCA-4B92-B9C7-3EEA658EE96A}" type="presOf" srcId="{7FF819BD-618C-48D3-8D54-77AA973CE85F}" destId="{9C38472B-90F0-476C-9D56-B456508ABD98}" srcOrd="0" destOrd="0" presId="urn:microsoft.com/office/officeart/2005/8/layout/radial4"/>
    <dgm:cxn modelId="{31F495AA-F714-46D6-A345-D2415D91FA15}" type="presParOf" srcId="{542A599B-B1DC-4218-85BC-6324377737AC}" destId="{FD1919EE-A905-472D-8133-50DFECDAB10A}" srcOrd="0" destOrd="0" presId="urn:microsoft.com/office/officeart/2005/8/layout/radial4"/>
    <dgm:cxn modelId="{D43F6242-8169-464C-8DED-DD02B69C7637}" type="presParOf" srcId="{542A599B-B1DC-4218-85BC-6324377737AC}" destId="{9C38472B-90F0-476C-9D56-B456508ABD98}" srcOrd="1" destOrd="0" presId="urn:microsoft.com/office/officeart/2005/8/layout/radial4"/>
    <dgm:cxn modelId="{BBBAD0D4-BECE-4CF3-8A84-2E3616CB8E7D}" type="presParOf" srcId="{542A599B-B1DC-4218-85BC-6324377737AC}" destId="{6BEEB46C-4E4C-497C-86BD-86B6E6D63B95}" srcOrd="2" destOrd="0" presId="urn:microsoft.com/office/officeart/2005/8/layout/radial4"/>
    <dgm:cxn modelId="{0F7901A4-D70F-455A-8DF4-AB433D3EE138}" type="presParOf" srcId="{542A599B-B1DC-4218-85BC-6324377737AC}" destId="{1EC42782-A563-4555-9B40-3BE9A221D478}" srcOrd="3" destOrd="0" presId="urn:microsoft.com/office/officeart/2005/8/layout/radial4"/>
    <dgm:cxn modelId="{F26EC917-9A7D-409A-90CA-29E56465ACE8}" type="presParOf" srcId="{542A599B-B1DC-4218-85BC-6324377737AC}" destId="{1CDDC2AC-7746-4CB5-AF86-EAE20767706F}" srcOrd="4" destOrd="0" presId="urn:microsoft.com/office/officeart/2005/8/layout/radial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AAA8EB7-188E-4D5F-ABF3-6BD88E9BDDA6}"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53290604-D2D3-4B3A-8076-7111D594039D}">
      <dgm:prSet phldrT="[Text]"/>
      <dgm:spPr>
        <a:solidFill>
          <a:srgbClr val="B0AC00"/>
        </a:solidFill>
      </dgm:spPr>
      <dgm:t>
        <a:bodyPr/>
        <a:lstStyle/>
        <a:p>
          <a:r>
            <a:rPr lang="en-US" dirty="0" smtClean="0"/>
            <a:t>Find</a:t>
          </a:r>
          <a:endParaRPr lang="en-US" dirty="0"/>
        </a:p>
      </dgm:t>
    </dgm:pt>
    <dgm:pt modelId="{6CB02476-65A6-473F-A749-2EFFF09C9B71}" type="parTrans" cxnId="{F9C2E6C0-5424-46EB-82C5-117F80618364}">
      <dgm:prSet/>
      <dgm:spPr/>
      <dgm:t>
        <a:bodyPr/>
        <a:lstStyle/>
        <a:p>
          <a:endParaRPr lang="en-US"/>
        </a:p>
      </dgm:t>
    </dgm:pt>
    <dgm:pt modelId="{62B21C96-498A-474D-8CC1-AFC82459887F}" type="sibTrans" cxnId="{F9C2E6C0-5424-46EB-82C5-117F80618364}">
      <dgm:prSet/>
      <dgm:spPr/>
      <dgm:t>
        <a:bodyPr/>
        <a:lstStyle/>
        <a:p>
          <a:endParaRPr lang="en-US"/>
        </a:p>
      </dgm:t>
    </dgm:pt>
    <dgm:pt modelId="{EE08D9FA-768C-4CB6-BB8D-BE0498A9851F}">
      <dgm:prSet phldrT="[Text]"/>
      <dgm:spPr>
        <a:solidFill>
          <a:srgbClr val="B0AC00"/>
        </a:solidFill>
      </dgm:spPr>
      <dgm:t>
        <a:bodyPr/>
        <a:lstStyle/>
        <a:p>
          <a:r>
            <a:rPr lang="en-US" dirty="0" smtClean="0"/>
            <a:t>Contribute</a:t>
          </a:r>
          <a:endParaRPr lang="en-US" dirty="0"/>
        </a:p>
      </dgm:t>
    </dgm:pt>
    <dgm:pt modelId="{1DC0EE16-2765-44A8-BCFD-E3A58D35FE67}" type="parTrans" cxnId="{A30DAA9D-C34B-4350-84AD-6543ED1F2A39}">
      <dgm:prSet/>
      <dgm:spPr/>
      <dgm:t>
        <a:bodyPr/>
        <a:lstStyle/>
        <a:p>
          <a:endParaRPr lang="en-US"/>
        </a:p>
      </dgm:t>
    </dgm:pt>
    <dgm:pt modelId="{6D3B1558-CC54-4B0D-B902-31D9D4ED5DA0}" type="sibTrans" cxnId="{A30DAA9D-C34B-4350-84AD-6543ED1F2A39}">
      <dgm:prSet/>
      <dgm:spPr/>
      <dgm:t>
        <a:bodyPr/>
        <a:lstStyle/>
        <a:p>
          <a:endParaRPr lang="en-US"/>
        </a:p>
      </dgm:t>
    </dgm:pt>
    <dgm:pt modelId="{0CD703C9-7BAC-4CB9-99F3-67834513864A}">
      <dgm:prSet phldrT="[Text]"/>
      <dgm:spPr>
        <a:solidFill>
          <a:srgbClr val="B0AC00"/>
        </a:solidFill>
      </dgm:spPr>
      <dgm:t>
        <a:bodyPr/>
        <a:lstStyle/>
        <a:p>
          <a:r>
            <a:rPr lang="en-US" dirty="0" smtClean="0"/>
            <a:t>Connect</a:t>
          </a:r>
          <a:endParaRPr lang="en-US" dirty="0"/>
        </a:p>
      </dgm:t>
    </dgm:pt>
    <dgm:pt modelId="{48CF73E1-17B8-42AB-8D36-6BC7F51E7B57}" type="parTrans" cxnId="{BF5157DA-1B5A-4AA7-8B8F-FD230A33B824}">
      <dgm:prSet/>
      <dgm:spPr/>
      <dgm:t>
        <a:bodyPr/>
        <a:lstStyle/>
        <a:p>
          <a:endParaRPr lang="en-US"/>
        </a:p>
      </dgm:t>
    </dgm:pt>
    <dgm:pt modelId="{5FBF54D3-BF46-498C-803D-5CD0541420EC}" type="sibTrans" cxnId="{BF5157DA-1B5A-4AA7-8B8F-FD230A33B824}">
      <dgm:prSet/>
      <dgm:spPr/>
      <dgm:t>
        <a:bodyPr/>
        <a:lstStyle/>
        <a:p>
          <a:endParaRPr lang="en-US"/>
        </a:p>
      </dgm:t>
    </dgm:pt>
    <dgm:pt modelId="{582F7A87-187E-4EA9-B9C8-CE5913F4262D}">
      <dgm:prSet phldrT="[Text]"/>
      <dgm:spPr>
        <a:solidFill>
          <a:srgbClr val="B0AC00"/>
        </a:solidFill>
      </dgm:spPr>
      <dgm:t>
        <a:bodyPr/>
        <a:lstStyle/>
        <a:p>
          <a:r>
            <a:rPr lang="en-US" dirty="0" smtClean="0"/>
            <a:t>Empower</a:t>
          </a:r>
          <a:endParaRPr lang="en-US" dirty="0"/>
        </a:p>
      </dgm:t>
    </dgm:pt>
    <dgm:pt modelId="{3DAE74D5-5D20-4696-A163-2B461877D9AA}" type="parTrans" cxnId="{47465FDA-A345-4A06-A9C8-F2CA84C98B5D}">
      <dgm:prSet/>
      <dgm:spPr/>
      <dgm:t>
        <a:bodyPr/>
        <a:lstStyle/>
        <a:p>
          <a:endParaRPr lang="en-US"/>
        </a:p>
      </dgm:t>
    </dgm:pt>
    <dgm:pt modelId="{C9ADDF12-9157-4992-ABFC-FFD6FB341B3F}" type="sibTrans" cxnId="{47465FDA-A345-4A06-A9C8-F2CA84C98B5D}">
      <dgm:prSet/>
      <dgm:spPr/>
      <dgm:t>
        <a:bodyPr/>
        <a:lstStyle/>
        <a:p>
          <a:endParaRPr lang="en-US"/>
        </a:p>
      </dgm:t>
    </dgm:pt>
    <dgm:pt modelId="{3AA1645A-53E6-4F31-ACB7-4D4DA5021331}" type="pres">
      <dgm:prSet presAssocID="{FAAA8EB7-188E-4D5F-ABF3-6BD88E9BDDA6}" presName="diagram" presStyleCnt="0">
        <dgm:presLayoutVars>
          <dgm:dir/>
          <dgm:resizeHandles val="exact"/>
        </dgm:presLayoutVars>
      </dgm:prSet>
      <dgm:spPr/>
      <dgm:t>
        <a:bodyPr/>
        <a:lstStyle/>
        <a:p>
          <a:endParaRPr lang="en-US"/>
        </a:p>
      </dgm:t>
    </dgm:pt>
    <dgm:pt modelId="{15409D1D-CFA5-44B8-A0A2-B7E001C044EE}" type="pres">
      <dgm:prSet presAssocID="{53290604-D2D3-4B3A-8076-7111D594039D}" presName="node" presStyleLbl="node1" presStyleIdx="0" presStyleCnt="4">
        <dgm:presLayoutVars>
          <dgm:bulletEnabled val="1"/>
        </dgm:presLayoutVars>
      </dgm:prSet>
      <dgm:spPr/>
      <dgm:t>
        <a:bodyPr/>
        <a:lstStyle/>
        <a:p>
          <a:endParaRPr lang="en-US"/>
        </a:p>
      </dgm:t>
    </dgm:pt>
    <dgm:pt modelId="{F5124B3B-D827-4A41-8E0B-0C1B7C2746EF}" type="pres">
      <dgm:prSet presAssocID="{62B21C96-498A-474D-8CC1-AFC82459887F}" presName="sibTrans" presStyleCnt="0"/>
      <dgm:spPr/>
    </dgm:pt>
    <dgm:pt modelId="{FFF784F0-5561-4F47-8544-CDF4757F27CD}" type="pres">
      <dgm:prSet presAssocID="{EE08D9FA-768C-4CB6-BB8D-BE0498A9851F}" presName="node" presStyleLbl="node1" presStyleIdx="1" presStyleCnt="4">
        <dgm:presLayoutVars>
          <dgm:bulletEnabled val="1"/>
        </dgm:presLayoutVars>
      </dgm:prSet>
      <dgm:spPr/>
      <dgm:t>
        <a:bodyPr/>
        <a:lstStyle/>
        <a:p>
          <a:endParaRPr lang="en-US"/>
        </a:p>
      </dgm:t>
    </dgm:pt>
    <dgm:pt modelId="{805ABDBF-761A-476E-A383-80043462D243}" type="pres">
      <dgm:prSet presAssocID="{6D3B1558-CC54-4B0D-B902-31D9D4ED5DA0}" presName="sibTrans" presStyleCnt="0"/>
      <dgm:spPr/>
    </dgm:pt>
    <dgm:pt modelId="{96096BFD-7816-4178-8D21-B4FC33FEDC85}" type="pres">
      <dgm:prSet presAssocID="{0CD703C9-7BAC-4CB9-99F3-67834513864A}" presName="node" presStyleLbl="node1" presStyleIdx="2" presStyleCnt="4">
        <dgm:presLayoutVars>
          <dgm:bulletEnabled val="1"/>
        </dgm:presLayoutVars>
      </dgm:prSet>
      <dgm:spPr/>
      <dgm:t>
        <a:bodyPr/>
        <a:lstStyle/>
        <a:p>
          <a:endParaRPr lang="en-US"/>
        </a:p>
      </dgm:t>
    </dgm:pt>
    <dgm:pt modelId="{5318DE7A-1597-4329-A91E-C3C79A9659A1}" type="pres">
      <dgm:prSet presAssocID="{5FBF54D3-BF46-498C-803D-5CD0541420EC}" presName="sibTrans" presStyleCnt="0"/>
      <dgm:spPr/>
    </dgm:pt>
    <dgm:pt modelId="{9795AA08-CCE3-454C-98BE-F6C2CC0A3331}" type="pres">
      <dgm:prSet presAssocID="{582F7A87-187E-4EA9-B9C8-CE5913F4262D}" presName="node" presStyleLbl="node1" presStyleIdx="3" presStyleCnt="4">
        <dgm:presLayoutVars>
          <dgm:bulletEnabled val="1"/>
        </dgm:presLayoutVars>
      </dgm:prSet>
      <dgm:spPr/>
      <dgm:t>
        <a:bodyPr/>
        <a:lstStyle/>
        <a:p>
          <a:endParaRPr lang="en-US"/>
        </a:p>
      </dgm:t>
    </dgm:pt>
  </dgm:ptLst>
  <dgm:cxnLst>
    <dgm:cxn modelId="{2AB54055-85EF-410C-8F67-A9A27E1BCA71}" type="presOf" srcId="{582F7A87-187E-4EA9-B9C8-CE5913F4262D}" destId="{9795AA08-CCE3-454C-98BE-F6C2CC0A3331}" srcOrd="0" destOrd="0" presId="urn:microsoft.com/office/officeart/2005/8/layout/default"/>
    <dgm:cxn modelId="{66928B78-96B5-4714-9DA4-E5C916BAF030}" type="presOf" srcId="{EE08D9FA-768C-4CB6-BB8D-BE0498A9851F}" destId="{FFF784F0-5561-4F47-8544-CDF4757F27CD}" srcOrd="0" destOrd="0" presId="urn:microsoft.com/office/officeart/2005/8/layout/default"/>
    <dgm:cxn modelId="{A30DAA9D-C34B-4350-84AD-6543ED1F2A39}" srcId="{FAAA8EB7-188E-4D5F-ABF3-6BD88E9BDDA6}" destId="{EE08D9FA-768C-4CB6-BB8D-BE0498A9851F}" srcOrd="1" destOrd="0" parTransId="{1DC0EE16-2765-44A8-BCFD-E3A58D35FE67}" sibTransId="{6D3B1558-CC54-4B0D-B902-31D9D4ED5DA0}"/>
    <dgm:cxn modelId="{9BB5764C-A2A7-4796-9332-418B2C6348C9}" type="presOf" srcId="{FAAA8EB7-188E-4D5F-ABF3-6BD88E9BDDA6}" destId="{3AA1645A-53E6-4F31-ACB7-4D4DA5021331}" srcOrd="0" destOrd="0" presId="urn:microsoft.com/office/officeart/2005/8/layout/default"/>
    <dgm:cxn modelId="{F9C2E6C0-5424-46EB-82C5-117F80618364}" srcId="{FAAA8EB7-188E-4D5F-ABF3-6BD88E9BDDA6}" destId="{53290604-D2D3-4B3A-8076-7111D594039D}" srcOrd="0" destOrd="0" parTransId="{6CB02476-65A6-473F-A749-2EFFF09C9B71}" sibTransId="{62B21C96-498A-474D-8CC1-AFC82459887F}"/>
    <dgm:cxn modelId="{47465FDA-A345-4A06-A9C8-F2CA84C98B5D}" srcId="{FAAA8EB7-188E-4D5F-ABF3-6BD88E9BDDA6}" destId="{582F7A87-187E-4EA9-B9C8-CE5913F4262D}" srcOrd="3" destOrd="0" parTransId="{3DAE74D5-5D20-4696-A163-2B461877D9AA}" sibTransId="{C9ADDF12-9157-4992-ABFC-FFD6FB341B3F}"/>
    <dgm:cxn modelId="{BF5157DA-1B5A-4AA7-8B8F-FD230A33B824}" srcId="{FAAA8EB7-188E-4D5F-ABF3-6BD88E9BDDA6}" destId="{0CD703C9-7BAC-4CB9-99F3-67834513864A}" srcOrd="2" destOrd="0" parTransId="{48CF73E1-17B8-42AB-8D36-6BC7F51E7B57}" sibTransId="{5FBF54D3-BF46-498C-803D-5CD0541420EC}"/>
    <dgm:cxn modelId="{8014C4E9-509E-4C7B-B085-051AD31D8850}" type="presOf" srcId="{0CD703C9-7BAC-4CB9-99F3-67834513864A}" destId="{96096BFD-7816-4178-8D21-B4FC33FEDC85}" srcOrd="0" destOrd="0" presId="urn:microsoft.com/office/officeart/2005/8/layout/default"/>
    <dgm:cxn modelId="{BE57C2F0-6019-49B3-94A0-2DF2876691CB}" type="presOf" srcId="{53290604-D2D3-4B3A-8076-7111D594039D}" destId="{15409D1D-CFA5-44B8-A0A2-B7E001C044EE}" srcOrd="0" destOrd="0" presId="urn:microsoft.com/office/officeart/2005/8/layout/default"/>
    <dgm:cxn modelId="{5FE174D8-2FF3-4D94-A136-2820241ADDB0}" type="presParOf" srcId="{3AA1645A-53E6-4F31-ACB7-4D4DA5021331}" destId="{15409D1D-CFA5-44B8-A0A2-B7E001C044EE}" srcOrd="0" destOrd="0" presId="urn:microsoft.com/office/officeart/2005/8/layout/default"/>
    <dgm:cxn modelId="{11A411E9-F157-44D3-8E8C-EBC57E130B11}" type="presParOf" srcId="{3AA1645A-53E6-4F31-ACB7-4D4DA5021331}" destId="{F5124B3B-D827-4A41-8E0B-0C1B7C2746EF}" srcOrd="1" destOrd="0" presId="urn:microsoft.com/office/officeart/2005/8/layout/default"/>
    <dgm:cxn modelId="{5F897C61-E2D7-4ABA-ABA6-DA8F8DD692EA}" type="presParOf" srcId="{3AA1645A-53E6-4F31-ACB7-4D4DA5021331}" destId="{FFF784F0-5561-4F47-8544-CDF4757F27CD}" srcOrd="2" destOrd="0" presId="urn:microsoft.com/office/officeart/2005/8/layout/default"/>
    <dgm:cxn modelId="{731EC19B-09E1-4846-9CB0-31CBF7D14C59}" type="presParOf" srcId="{3AA1645A-53E6-4F31-ACB7-4D4DA5021331}" destId="{805ABDBF-761A-476E-A383-80043462D243}" srcOrd="3" destOrd="0" presId="urn:microsoft.com/office/officeart/2005/8/layout/default"/>
    <dgm:cxn modelId="{9E6776DD-4A6A-4753-B20D-1BD63C3FF9FA}" type="presParOf" srcId="{3AA1645A-53E6-4F31-ACB7-4D4DA5021331}" destId="{96096BFD-7816-4178-8D21-B4FC33FEDC85}" srcOrd="4" destOrd="0" presId="urn:microsoft.com/office/officeart/2005/8/layout/default"/>
    <dgm:cxn modelId="{8C934604-04C2-4ABE-9785-79542A79D8C6}" type="presParOf" srcId="{3AA1645A-53E6-4F31-ACB7-4D4DA5021331}" destId="{5318DE7A-1597-4329-A91E-C3C79A9659A1}" srcOrd="5" destOrd="0" presId="urn:microsoft.com/office/officeart/2005/8/layout/default"/>
    <dgm:cxn modelId="{61E85C0D-7A4F-4265-B294-F7BE1F6EB10D}" type="presParOf" srcId="{3AA1645A-53E6-4F31-ACB7-4D4DA5021331}" destId="{9795AA08-CCE3-454C-98BE-F6C2CC0A3331}" srcOrd="6"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EB56CF2-8122-4BD9-8137-97B5959FB95B}"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E79D6ECD-4EA4-440E-8607-F85842E53076}">
      <dgm:prSet phldrT="[Text]"/>
      <dgm:spPr>
        <a:solidFill>
          <a:srgbClr val="B0AC00"/>
        </a:solidFill>
      </dgm:spPr>
      <dgm:t>
        <a:bodyPr/>
        <a:lstStyle/>
        <a:p>
          <a:r>
            <a:rPr lang="en-US" dirty="0" smtClean="0"/>
            <a:t>Teachers</a:t>
          </a:r>
          <a:endParaRPr lang="en-US" dirty="0"/>
        </a:p>
      </dgm:t>
    </dgm:pt>
    <dgm:pt modelId="{E6460D75-AF15-4E0B-81D4-403C1F1FC7D3}" type="parTrans" cxnId="{D3F87690-52D5-4F39-8065-67F159FFF826}">
      <dgm:prSet/>
      <dgm:spPr/>
      <dgm:t>
        <a:bodyPr/>
        <a:lstStyle/>
        <a:p>
          <a:endParaRPr lang="en-US"/>
        </a:p>
      </dgm:t>
    </dgm:pt>
    <dgm:pt modelId="{D56D2945-6818-479C-82ED-905FB56652F5}" type="sibTrans" cxnId="{D3F87690-52D5-4F39-8065-67F159FFF826}">
      <dgm:prSet/>
      <dgm:spPr/>
      <dgm:t>
        <a:bodyPr/>
        <a:lstStyle/>
        <a:p>
          <a:endParaRPr lang="en-US"/>
        </a:p>
      </dgm:t>
    </dgm:pt>
    <dgm:pt modelId="{DC22B8C4-A515-4474-B6E8-527E0A28E3D9}">
      <dgm:prSet phldrT="[Text]"/>
      <dgm:spPr>
        <a:solidFill>
          <a:srgbClr val="B0AC00"/>
        </a:solidFill>
      </dgm:spPr>
      <dgm:t>
        <a:bodyPr/>
        <a:lstStyle/>
        <a:p>
          <a:r>
            <a:rPr lang="en-US" dirty="0" smtClean="0"/>
            <a:t>Learners</a:t>
          </a:r>
          <a:endParaRPr lang="en-US" dirty="0"/>
        </a:p>
      </dgm:t>
    </dgm:pt>
    <dgm:pt modelId="{E601982B-DD1A-4A91-AB99-23669B9103B7}" type="parTrans" cxnId="{8F4E189B-3393-4C59-91E5-B7088C0EEEFE}">
      <dgm:prSet/>
      <dgm:spPr/>
      <dgm:t>
        <a:bodyPr/>
        <a:lstStyle/>
        <a:p>
          <a:endParaRPr lang="en-US"/>
        </a:p>
      </dgm:t>
    </dgm:pt>
    <dgm:pt modelId="{94A256F4-6D37-4EB5-8359-BDA5F3C1150B}" type="sibTrans" cxnId="{8F4E189B-3393-4C59-91E5-B7088C0EEEFE}">
      <dgm:prSet/>
      <dgm:spPr/>
      <dgm:t>
        <a:bodyPr/>
        <a:lstStyle/>
        <a:p>
          <a:endParaRPr lang="en-US"/>
        </a:p>
      </dgm:t>
    </dgm:pt>
    <dgm:pt modelId="{DBC1BEB2-853A-4EF2-9C43-ED7D34DB8C6E}" type="pres">
      <dgm:prSet presAssocID="{CEB56CF2-8122-4BD9-8137-97B5959FB95B}" presName="diagram" presStyleCnt="0">
        <dgm:presLayoutVars>
          <dgm:dir/>
          <dgm:resizeHandles val="exact"/>
        </dgm:presLayoutVars>
      </dgm:prSet>
      <dgm:spPr/>
      <dgm:t>
        <a:bodyPr/>
        <a:lstStyle/>
        <a:p>
          <a:endParaRPr lang="en-US"/>
        </a:p>
      </dgm:t>
    </dgm:pt>
    <dgm:pt modelId="{84A4D484-3C77-491A-A1B7-61E5FA057ECF}" type="pres">
      <dgm:prSet presAssocID="{E79D6ECD-4EA4-440E-8607-F85842E53076}" presName="node" presStyleLbl="node1" presStyleIdx="0" presStyleCnt="2" custLinFactNeighborX="-26" custLinFactNeighborY="-1446">
        <dgm:presLayoutVars>
          <dgm:bulletEnabled val="1"/>
        </dgm:presLayoutVars>
      </dgm:prSet>
      <dgm:spPr/>
      <dgm:t>
        <a:bodyPr/>
        <a:lstStyle/>
        <a:p>
          <a:endParaRPr lang="en-US"/>
        </a:p>
      </dgm:t>
    </dgm:pt>
    <dgm:pt modelId="{BA17BBDE-DBB5-4BEC-9668-9656C63C4172}" type="pres">
      <dgm:prSet presAssocID="{D56D2945-6818-479C-82ED-905FB56652F5}" presName="sibTrans" presStyleCnt="0"/>
      <dgm:spPr/>
    </dgm:pt>
    <dgm:pt modelId="{FD4A48B6-B676-4FA9-B474-F74489D18D6D}" type="pres">
      <dgm:prSet presAssocID="{DC22B8C4-A515-4474-B6E8-527E0A28E3D9}" presName="node" presStyleLbl="node1" presStyleIdx="1" presStyleCnt="2" custLinFactNeighborX="-3871" custLinFactNeighborY="-1446">
        <dgm:presLayoutVars>
          <dgm:bulletEnabled val="1"/>
        </dgm:presLayoutVars>
      </dgm:prSet>
      <dgm:spPr/>
      <dgm:t>
        <a:bodyPr/>
        <a:lstStyle/>
        <a:p>
          <a:endParaRPr lang="en-US"/>
        </a:p>
      </dgm:t>
    </dgm:pt>
  </dgm:ptLst>
  <dgm:cxnLst>
    <dgm:cxn modelId="{D3F87690-52D5-4F39-8065-67F159FFF826}" srcId="{CEB56CF2-8122-4BD9-8137-97B5959FB95B}" destId="{E79D6ECD-4EA4-440E-8607-F85842E53076}" srcOrd="0" destOrd="0" parTransId="{E6460D75-AF15-4E0B-81D4-403C1F1FC7D3}" sibTransId="{D56D2945-6818-479C-82ED-905FB56652F5}"/>
    <dgm:cxn modelId="{75AF222B-A932-4C4F-89C6-007FF7296FF0}" type="presOf" srcId="{DC22B8C4-A515-4474-B6E8-527E0A28E3D9}" destId="{FD4A48B6-B676-4FA9-B474-F74489D18D6D}" srcOrd="0" destOrd="0" presId="urn:microsoft.com/office/officeart/2005/8/layout/default"/>
    <dgm:cxn modelId="{105CEB65-A02F-44F4-B85D-3708FFCDC70F}" type="presOf" srcId="{CEB56CF2-8122-4BD9-8137-97B5959FB95B}" destId="{DBC1BEB2-853A-4EF2-9C43-ED7D34DB8C6E}" srcOrd="0" destOrd="0" presId="urn:microsoft.com/office/officeart/2005/8/layout/default"/>
    <dgm:cxn modelId="{8F4E189B-3393-4C59-91E5-B7088C0EEEFE}" srcId="{CEB56CF2-8122-4BD9-8137-97B5959FB95B}" destId="{DC22B8C4-A515-4474-B6E8-527E0A28E3D9}" srcOrd="1" destOrd="0" parTransId="{E601982B-DD1A-4A91-AB99-23669B9103B7}" sibTransId="{94A256F4-6D37-4EB5-8359-BDA5F3C1150B}"/>
    <dgm:cxn modelId="{F3B909AF-3CBD-42D5-B32B-E65B5D2824CB}" type="presOf" srcId="{E79D6ECD-4EA4-440E-8607-F85842E53076}" destId="{84A4D484-3C77-491A-A1B7-61E5FA057ECF}" srcOrd="0" destOrd="0" presId="urn:microsoft.com/office/officeart/2005/8/layout/default"/>
    <dgm:cxn modelId="{ACA214F1-B9BD-4121-85AA-A835CE82EBE0}" type="presParOf" srcId="{DBC1BEB2-853A-4EF2-9C43-ED7D34DB8C6E}" destId="{84A4D484-3C77-491A-A1B7-61E5FA057ECF}" srcOrd="0" destOrd="0" presId="urn:microsoft.com/office/officeart/2005/8/layout/default"/>
    <dgm:cxn modelId="{0E9C4DBA-6EAF-4469-84CB-DA6076561252}" type="presParOf" srcId="{DBC1BEB2-853A-4EF2-9C43-ED7D34DB8C6E}" destId="{BA17BBDE-DBB5-4BEC-9668-9656C63C4172}" srcOrd="1" destOrd="0" presId="urn:microsoft.com/office/officeart/2005/8/layout/default"/>
    <dgm:cxn modelId="{AB8837CD-103C-4D16-B0A4-D8E4324E18F8}" type="presParOf" srcId="{DBC1BEB2-853A-4EF2-9C43-ED7D34DB8C6E}" destId="{FD4A48B6-B676-4FA9-B474-F74489D18D6D}" srcOrd="2" destOrd="0" presId="urn:microsoft.com/office/officeart/2005/8/layout/default"/>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1919EE-A905-472D-8133-50DFECDAB10A}">
      <dsp:nvSpPr>
        <dsp:cNvPr id="0" name=""/>
        <dsp:cNvSpPr/>
      </dsp:nvSpPr>
      <dsp:spPr>
        <a:xfrm>
          <a:off x="228597" y="2437270"/>
          <a:ext cx="6553205" cy="2591929"/>
        </a:xfrm>
        <a:prstGeom prst="ellipse">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0955" tIns="20955" rIns="20955" bIns="20955" numCol="1" spcCol="1270" anchor="ctr" anchorCtr="0">
          <a:noAutofit/>
        </a:bodyPr>
        <a:lstStyle/>
        <a:p>
          <a:pPr lvl="0" algn="ctr" defTabSz="1466850">
            <a:lnSpc>
              <a:spcPct val="90000"/>
            </a:lnSpc>
            <a:spcBef>
              <a:spcPct val="0"/>
            </a:spcBef>
            <a:spcAft>
              <a:spcPct val="35000"/>
            </a:spcAft>
          </a:pPr>
          <a:r>
            <a:rPr lang="en-US" sz="3300" kern="1200" dirty="0" smtClean="0">
              <a:solidFill>
                <a:schemeClr val="bg1"/>
              </a:solidFill>
            </a:rPr>
            <a:t>Goal:</a:t>
          </a:r>
          <a:br>
            <a:rPr lang="en-US" sz="3300" kern="1200" dirty="0" smtClean="0">
              <a:solidFill>
                <a:schemeClr val="bg1"/>
              </a:solidFill>
            </a:rPr>
          </a:br>
          <a:r>
            <a:rPr lang="en-US" sz="3300" kern="1200" dirty="0" smtClean="0">
              <a:solidFill>
                <a:schemeClr val="bg1"/>
              </a:solidFill>
            </a:rPr>
            <a:t> Break down the barriers of the Education Divide</a:t>
          </a:r>
          <a:endParaRPr lang="en-US" sz="3300" kern="1200" dirty="0">
            <a:solidFill>
              <a:schemeClr val="bg1"/>
            </a:solidFill>
          </a:endParaRPr>
        </a:p>
      </dsp:txBody>
      <dsp:txXfrm>
        <a:off x="228597" y="2437270"/>
        <a:ext cx="6553205" cy="2591929"/>
      </dsp:txXfrm>
    </dsp:sp>
    <dsp:sp modelId="{9C38472B-90F0-476C-9D56-B456508ABD98}">
      <dsp:nvSpPr>
        <dsp:cNvPr id="0" name=""/>
        <dsp:cNvSpPr/>
      </dsp:nvSpPr>
      <dsp:spPr>
        <a:xfrm rot="13688981">
          <a:off x="730453" y="1395380"/>
          <a:ext cx="1926356" cy="63060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BEEB46C-4E4C-497C-86BD-86B6E6D63B95}">
      <dsp:nvSpPr>
        <dsp:cNvPr id="0" name=""/>
        <dsp:cNvSpPr/>
      </dsp:nvSpPr>
      <dsp:spPr>
        <a:xfrm>
          <a:off x="0" y="152412"/>
          <a:ext cx="2102024" cy="1681619"/>
        </a:xfrm>
        <a:prstGeom prst="roundRect">
          <a:avLst>
            <a:gd name="adj" fmla="val 10000"/>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955800">
            <a:lnSpc>
              <a:spcPct val="90000"/>
            </a:lnSpc>
            <a:spcBef>
              <a:spcPct val="0"/>
            </a:spcBef>
            <a:spcAft>
              <a:spcPct val="35000"/>
            </a:spcAft>
          </a:pPr>
          <a:r>
            <a:rPr lang="en-US" sz="4400" kern="1200" dirty="0" err="1" smtClean="0">
              <a:solidFill>
                <a:schemeClr val="bg1"/>
              </a:solidFill>
            </a:rPr>
            <a:t>Curriki</a:t>
          </a:r>
          <a:endParaRPr lang="en-US" sz="4400" kern="1200" dirty="0">
            <a:solidFill>
              <a:schemeClr val="bg1"/>
            </a:solidFill>
          </a:endParaRPr>
        </a:p>
      </dsp:txBody>
      <dsp:txXfrm>
        <a:off x="0" y="152412"/>
        <a:ext cx="2102024" cy="1681619"/>
      </dsp:txXfrm>
    </dsp:sp>
    <dsp:sp modelId="{1EC42782-A563-4555-9B40-3BE9A221D478}">
      <dsp:nvSpPr>
        <dsp:cNvPr id="0" name=""/>
        <dsp:cNvSpPr/>
      </dsp:nvSpPr>
      <dsp:spPr>
        <a:xfrm rot="18688911">
          <a:off x="4337608" y="1394554"/>
          <a:ext cx="1913165" cy="630607"/>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1CDDC2AC-7746-4CB5-AF86-EAE20767706F}">
      <dsp:nvSpPr>
        <dsp:cNvPr id="0" name=""/>
        <dsp:cNvSpPr/>
      </dsp:nvSpPr>
      <dsp:spPr>
        <a:xfrm>
          <a:off x="4876802" y="152410"/>
          <a:ext cx="2102024" cy="1681619"/>
        </a:xfrm>
        <a:prstGeom prst="roundRect">
          <a:avLst>
            <a:gd name="adj" fmla="val 10000"/>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lvl="0" algn="ctr" defTabSz="1955800">
            <a:lnSpc>
              <a:spcPct val="90000"/>
            </a:lnSpc>
            <a:spcBef>
              <a:spcPct val="0"/>
            </a:spcBef>
            <a:spcAft>
              <a:spcPct val="35000"/>
            </a:spcAft>
          </a:pPr>
          <a:r>
            <a:rPr lang="en-US" sz="4400" kern="1200" dirty="0" err="1" smtClean="0">
              <a:solidFill>
                <a:schemeClr val="bg1"/>
              </a:solidFill>
            </a:rPr>
            <a:t>WiZiQ</a:t>
          </a:r>
          <a:endParaRPr lang="en-US" sz="4400" kern="1200" dirty="0">
            <a:solidFill>
              <a:schemeClr val="bg1"/>
            </a:solidFill>
          </a:endParaRPr>
        </a:p>
      </dsp:txBody>
      <dsp:txXfrm>
        <a:off x="4876802" y="152410"/>
        <a:ext cx="2102024" cy="1681619"/>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5409D1D-CFA5-44B8-A0A2-B7E001C044EE}">
      <dsp:nvSpPr>
        <dsp:cNvPr id="0" name=""/>
        <dsp:cNvSpPr/>
      </dsp:nvSpPr>
      <dsp:spPr>
        <a:xfrm>
          <a:off x="486221" y="1637"/>
          <a:ext cx="3455789" cy="2073473"/>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Find</a:t>
          </a:r>
          <a:endParaRPr lang="en-US" sz="5000" kern="1200" dirty="0"/>
        </a:p>
      </dsp:txBody>
      <dsp:txXfrm>
        <a:off x="486221" y="1637"/>
        <a:ext cx="3455789" cy="2073473"/>
      </dsp:txXfrm>
    </dsp:sp>
    <dsp:sp modelId="{FFF784F0-5561-4F47-8544-CDF4757F27CD}">
      <dsp:nvSpPr>
        <dsp:cNvPr id="0" name=""/>
        <dsp:cNvSpPr/>
      </dsp:nvSpPr>
      <dsp:spPr>
        <a:xfrm>
          <a:off x="4287589" y="1637"/>
          <a:ext cx="3455789" cy="2073473"/>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Contribute</a:t>
          </a:r>
          <a:endParaRPr lang="en-US" sz="5000" kern="1200" dirty="0"/>
        </a:p>
      </dsp:txBody>
      <dsp:txXfrm>
        <a:off x="4287589" y="1637"/>
        <a:ext cx="3455789" cy="2073473"/>
      </dsp:txXfrm>
    </dsp:sp>
    <dsp:sp modelId="{96096BFD-7816-4178-8D21-B4FC33FEDC85}">
      <dsp:nvSpPr>
        <dsp:cNvPr id="0" name=""/>
        <dsp:cNvSpPr/>
      </dsp:nvSpPr>
      <dsp:spPr>
        <a:xfrm>
          <a:off x="486221" y="2420689"/>
          <a:ext cx="3455789" cy="2073473"/>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Connect</a:t>
          </a:r>
          <a:endParaRPr lang="en-US" sz="5000" kern="1200" dirty="0"/>
        </a:p>
      </dsp:txBody>
      <dsp:txXfrm>
        <a:off x="486221" y="2420689"/>
        <a:ext cx="3455789" cy="2073473"/>
      </dsp:txXfrm>
    </dsp:sp>
    <dsp:sp modelId="{9795AA08-CCE3-454C-98BE-F6C2CC0A3331}">
      <dsp:nvSpPr>
        <dsp:cNvPr id="0" name=""/>
        <dsp:cNvSpPr/>
      </dsp:nvSpPr>
      <dsp:spPr>
        <a:xfrm>
          <a:off x="4287589" y="2420689"/>
          <a:ext cx="3455789" cy="2073473"/>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Empower</a:t>
          </a:r>
          <a:endParaRPr lang="en-US" sz="5000" kern="1200" dirty="0"/>
        </a:p>
      </dsp:txBody>
      <dsp:txXfrm>
        <a:off x="4287589" y="2420689"/>
        <a:ext cx="3455789" cy="2073473"/>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4A4D484-3C77-491A-A1B7-61E5FA057ECF}">
      <dsp:nvSpPr>
        <dsp:cNvPr id="0" name=""/>
        <dsp:cNvSpPr/>
      </dsp:nvSpPr>
      <dsp:spPr>
        <a:xfrm>
          <a:off x="0" y="990605"/>
          <a:ext cx="3373747" cy="2024248"/>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a:lnSpc>
              <a:spcPct val="90000"/>
            </a:lnSpc>
            <a:spcBef>
              <a:spcPct val="0"/>
            </a:spcBef>
            <a:spcAft>
              <a:spcPct val="35000"/>
            </a:spcAft>
          </a:pPr>
          <a:r>
            <a:rPr lang="en-US" sz="5900" kern="1200" dirty="0" smtClean="0"/>
            <a:t>Teachers</a:t>
          </a:r>
          <a:endParaRPr lang="en-US" sz="5900" kern="1200" dirty="0"/>
        </a:p>
      </dsp:txBody>
      <dsp:txXfrm>
        <a:off x="0" y="990605"/>
        <a:ext cx="3373747" cy="2024248"/>
      </dsp:txXfrm>
    </dsp:sp>
    <dsp:sp modelId="{FD4A48B6-B676-4FA9-B474-F74489D18D6D}">
      <dsp:nvSpPr>
        <dsp:cNvPr id="0" name=""/>
        <dsp:cNvSpPr/>
      </dsp:nvSpPr>
      <dsp:spPr>
        <a:xfrm>
          <a:off x="3581389" y="990605"/>
          <a:ext cx="3373747" cy="2024248"/>
        </a:xfrm>
        <a:prstGeom prst="rect">
          <a:avLst/>
        </a:prstGeom>
        <a:solidFill>
          <a:srgbClr val="B0AC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4790" tIns="224790" rIns="224790" bIns="224790" numCol="1" spcCol="1270" anchor="ctr" anchorCtr="0">
          <a:noAutofit/>
        </a:bodyPr>
        <a:lstStyle/>
        <a:p>
          <a:pPr lvl="0" algn="ctr" defTabSz="2622550">
            <a:lnSpc>
              <a:spcPct val="90000"/>
            </a:lnSpc>
            <a:spcBef>
              <a:spcPct val="0"/>
            </a:spcBef>
            <a:spcAft>
              <a:spcPct val="35000"/>
            </a:spcAft>
          </a:pPr>
          <a:r>
            <a:rPr lang="en-US" sz="5900" kern="1200" dirty="0" smtClean="0"/>
            <a:t>Learners</a:t>
          </a:r>
          <a:endParaRPr lang="en-US" sz="5900" kern="1200" dirty="0"/>
        </a:p>
      </dsp:txBody>
      <dsp:txXfrm>
        <a:off x="3581389" y="990605"/>
        <a:ext cx="3373747" cy="2024248"/>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2765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2765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2765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A170A45F-59B0-48F0-AEB2-3775FCDB88EB}" type="slidenum">
              <a:rPr lang="en-US"/>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431959B-7057-4C51-98DF-3EAE123CEF51}" type="datetimeFigureOut">
              <a:rPr lang="en-US" smtClean="0"/>
              <a:pPr/>
              <a:t>1/25/2010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52EDC3-6172-42A7-A4A8-33EA4EB2D0D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In my district,</a:t>
            </a:r>
            <a:r>
              <a:rPr lang="en-US" baseline="0" dirty="0" smtClean="0"/>
              <a:t> I am responsible for helping teachers integrate technology in their classrooms. I help train teachers on district programs and software applications as well as develop their technology proficiencies. </a:t>
            </a: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“Classes” tab is probably their</a:t>
            </a:r>
            <a:r>
              <a:rPr lang="en-US" baseline="0" dirty="0" smtClean="0"/>
              <a:t> most colorful design on the website. I think it design should be moved to the home page for an attention grabber. It is also available 24/7 anytime, anywhere. Learners can create their own pace, remain anonymous, find buddies, or request one on one tutoring. </a:t>
            </a:r>
            <a:r>
              <a:rPr lang="en-US" baseline="0" dirty="0" err="1" smtClean="0"/>
              <a:t>WiZiQ</a:t>
            </a:r>
            <a:r>
              <a:rPr lang="en-US" baseline="0" dirty="0" smtClean="0"/>
              <a:t> offers a virtual online classroom where content can be uploaded, shared, and classes are cost-effective many costing from $2.00 on up. Users can subscribe to RSS feeds or email according to preference. The site provides access to a number of free, public sessions, tests, and documents on various topics. Many use </a:t>
            </a:r>
            <a:r>
              <a:rPr lang="en-US" baseline="0" dirty="0" err="1" smtClean="0"/>
              <a:t>WiZiQ</a:t>
            </a:r>
            <a:r>
              <a:rPr lang="en-US" baseline="0" dirty="0" smtClean="0"/>
              <a:t> to prepare for tests in an online environment.</a:t>
            </a:r>
          </a:p>
          <a:p>
            <a:endParaRPr lang="en-US" baseline="0" dirty="0" smtClean="0"/>
          </a:p>
          <a:p>
            <a:r>
              <a:rPr lang="en-US" baseline="0" dirty="0" smtClean="0"/>
              <a:t>It also offers a search feature on several pages, but it does not have the sophisticated capabilities that </a:t>
            </a:r>
            <a:r>
              <a:rPr lang="en-US" baseline="0" dirty="0" err="1" smtClean="0"/>
              <a:t>Curriki</a:t>
            </a:r>
            <a:r>
              <a:rPr lang="en-US" baseline="0" dirty="0" smtClean="0"/>
              <a:t> does. I did a search on Technology and there were 25 pages of Technology Tutorials. That was surprising to me. I took the privilege of taking a class online,  on </a:t>
            </a:r>
            <a:r>
              <a:rPr lang="en-US" baseline="0" dirty="0" err="1" smtClean="0"/>
              <a:t>WikiEducator</a:t>
            </a:r>
            <a:r>
              <a:rPr lang="en-US" baseline="0" dirty="0" smtClean="0"/>
              <a:t> through </a:t>
            </a:r>
            <a:r>
              <a:rPr lang="en-US" baseline="0" dirty="0" err="1" smtClean="0"/>
              <a:t>WiZiQ</a:t>
            </a:r>
            <a:r>
              <a:rPr lang="en-US" baseline="0" dirty="0" smtClean="0"/>
              <a:t>. You could see the instructor through a video web cam as she taught. She was able to pass the microphone to others within the class to make comments. There were some in attendance who chose to listen only, then some communicated through typing in the chat room. It was a great experience, and I could see myself taking more classes to learn more in my field of study!</a:t>
            </a:r>
          </a:p>
        </p:txBody>
      </p:sp>
      <p:sp>
        <p:nvSpPr>
          <p:cNvPr id="4" name="Slide Number Placeholder 3"/>
          <p:cNvSpPr>
            <a:spLocks noGrp="1"/>
          </p:cNvSpPr>
          <p:nvPr>
            <p:ph type="sldNum" sz="quarter" idx="10"/>
          </p:nvPr>
        </p:nvSpPr>
        <p:spPr/>
        <p:txBody>
          <a:bodyPr/>
          <a:lstStyle/>
          <a:p>
            <a:fld id="{4052EDC3-6172-42A7-A4A8-33EA4EB2D0D4}"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Both networks shared here displays the important</a:t>
            </a:r>
            <a:r>
              <a:rPr lang="en-US" baseline="0" dirty="0" smtClean="0"/>
              <a:t> feature in that its content is rated by the community. This weeds out the bad and leaves high quality content for its members. They both offer various upload tools for a variety of material. </a:t>
            </a:r>
          </a:p>
          <a:p>
            <a:endParaRPr lang="en-US" baseline="0" dirty="0" smtClean="0"/>
          </a:p>
          <a:p>
            <a:r>
              <a:rPr lang="en-US" baseline="0" dirty="0" err="1" smtClean="0"/>
              <a:t>WiZiQ</a:t>
            </a:r>
            <a:r>
              <a:rPr lang="en-US" baseline="0" dirty="0" smtClean="0"/>
              <a:t> is on the lookout for great teachers to offer on its site, where as </a:t>
            </a:r>
            <a:r>
              <a:rPr lang="en-US" baseline="0" dirty="0" err="1" smtClean="0"/>
              <a:t>Curriki</a:t>
            </a:r>
            <a:r>
              <a:rPr lang="en-US" baseline="0" dirty="0" smtClean="0"/>
              <a:t> is on the lookout for great lessons to build curriculum. A win-win situation for the global community. </a:t>
            </a:r>
          </a:p>
          <a:p>
            <a:endParaRPr lang="en-US" baseline="0" dirty="0" smtClean="0"/>
          </a:p>
          <a:p>
            <a:r>
              <a:rPr lang="en-US" baseline="0" dirty="0" smtClean="0"/>
              <a:t>A big difference of course is that </a:t>
            </a:r>
            <a:r>
              <a:rPr lang="en-US" baseline="0" dirty="0" err="1" smtClean="0"/>
              <a:t>WiZiQ</a:t>
            </a:r>
            <a:r>
              <a:rPr lang="en-US" baseline="0" dirty="0" smtClean="0"/>
              <a:t> allows teachers to earn money for their online classes, and </a:t>
            </a:r>
            <a:r>
              <a:rPr lang="en-US" baseline="0" dirty="0" err="1" smtClean="0"/>
              <a:t>Curriki</a:t>
            </a:r>
            <a:r>
              <a:rPr lang="en-US" baseline="0" dirty="0" smtClean="0"/>
              <a:t> is totally free of charge.</a:t>
            </a: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11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I chose to compare the following two networks: </a:t>
            </a:r>
            <a:r>
              <a:rPr lang="en-US" baseline="0" dirty="0" err="1" smtClean="0"/>
              <a:t>Curriki</a:t>
            </a:r>
            <a:r>
              <a:rPr lang="en-US" baseline="0" dirty="0" smtClean="0"/>
              <a:t> and </a:t>
            </a:r>
            <a:r>
              <a:rPr lang="en-US" baseline="0" dirty="0" err="1" smtClean="0"/>
              <a:t>WiziQ</a:t>
            </a:r>
            <a:r>
              <a:rPr lang="en-US" baseline="0" dirty="0" smtClean="0"/>
              <a:t/>
            </a:r>
            <a:br>
              <a:rPr lang="en-US" baseline="0" dirty="0" smtClean="0"/>
            </a:br>
            <a:r>
              <a:rPr lang="en-US" baseline="0" dirty="0" smtClean="0"/>
              <a:t>One network will be for teachers to use as a resource for sharing and collaborating on free and open source curricula; while the other is for web based professional development purposes. </a:t>
            </a:r>
          </a:p>
          <a:p>
            <a:endParaRPr lang="en-US" baseline="0" dirty="0" smtClean="0"/>
          </a:p>
          <a:p>
            <a:r>
              <a:rPr lang="en-US" baseline="0" dirty="0" smtClean="0"/>
              <a:t>Both networks provide a global community where users have free access to educational resources, and can collaborate with others in a learning environment 24/7. </a:t>
            </a:r>
            <a:r>
              <a:rPr lang="en-US" baseline="0" dirty="0" err="1" smtClean="0"/>
              <a:t>Curriki</a:t>
            </a:r>
            <a:r>
              <a:rPr lang="en-US" baseline="0" dirty="0" smtClean="0"/>
              <a:t> is completely free and </a:t>
            </a:r>
            <a:r>
              <a:rPr lang="en-US" baseline="0" dirty="0" err="1" smtClean="0"/>
              <a:t>WiZiQ</a:t>
            </a:r>
            <a:r>
              <a:rPr lang="en-US" baseline="0" dirty="0" smtClean="0"/>
              <a:t> has both free and pay for resources.</a:t>
            </a:r>
          </a:p>
          <a:p>
            <a:endParaRPr lang="en-US" baseline="0" dirty="0" smtClean="0"/>
          </a:p>
          <a:p>
            <a:r>
              <a:rPr lang="en-US" baseline="0" dirty="0" smtClean="0"/>
              <a:t>Their common goal is to eliminate the Education Divide- which is the gap between those who have access to high-quality education and those who do not-in the US and around the world.</a:t>
            </a:r>
            <a:br>
              <a:rPr lang="en-US" baseline="0" dirty="0" smtClean="0"/>
            </a:b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err="1" smtClean="0">
                <a:latin typeface="Arial" pitchFamily="34" charset="0"/>
                <a:ea typeface="Century Gothic" pitchFamily="34" charset="0"/>
                <a:cs typeface="Arial" pitchFamily="34" charset="0"/>
              </a:rPr>
              <a:t>Curriki</a:t>
            </a:r>
            <a:r>
              <a:rPr lang="en-US" sz="1200" dirty="0" smtClean="0">
                <a:latin typeface="Arial" pitchFamily="34" charset="0"/>
                <a:ea typeface="Century Gothic" pitchFamily="34" charset="0"/>
                <a:cs typeface="Arial" pitchFamily="34" charset="0"/>
              </a:rPr>
              <a:t> is a</a:t>
            </a:r>
            <a:r>
              <a:rPr lang="en-US" sz="1200" baseline="0" dirty="0" smtClean="0">
                <a:latin typeface="Arial" pitchFamily="34" charset="0"/>
                <a:ea typeface="Century Gothic" pitchFamily="34" charset="0"/>
                <a:cs typeface="Arial" pitchFamily="34" charset="0"/>
              </a:rPr>
              <a:t> non-profit</a:t>
            </a:r>
            <a:r>
              <a:rPr lang="en-US" sz="1200" dirty="0" smtClean="0">
                <a:latin typeface="Arial" pitchFamily="34" charset="0"/>
                <a:ea typeface="Century Gothic" pitchFamily="34" charset="0"/>
                <a:cs typeface="Arial" pitchFamily="34" charset="0"/>
              </a:rPr>
              <a:t> online environment dedicated to the development and free distribution of world-class educational material for grades  K-12. On this</a:t>
            </a:r>
            <a:r>
              <a:rPr kumimoji="0" lang="en-US" sz="1200" b="0" i="0" u="none" strike="noStrike" cap="none" normalizeH="0" baseline="0" dirty="0" smtClean="0">
                <a:ln>
                  <a:noFill/>
                </a:ln>
                <a:solidFill>
                  <a:schemeClr val="tx1"/>
                </a:solidFill>
                <a:effectLst/>
                <a:latin typeface="Arial" pitchFamily="34" charset="0"/>
                <a:ea typeface="Century Gothic" pitchFamily="34" charset="0"/>
                <a:cs typeface="Arial" pitchFamily="34" charset="0"/>
              </a:rPr>
              <a:t> website, the community shares and collaborates on free and open source curricula.</a:t>
            </a:r>
            <a:endParaRPr lang="en-US" dirty="0" smtClean="0"/>
          </a:p>
          <a:p>
            <a:endParaRPr lang="en-US" dirty="0" smtClean="0"/>
          </a:p>
          <a:p>
            <a:r>
              <a:rPr lang="en-US" dirty="0" smtClean="0"/>
              <a:t>The open source platform is teacher friendly</a:t>
            </a:r>
            <a:r>
              <a:rPr lang="en-US" baseline="0" dirty="0" smtClean="0"/>
              <a:t> and easy to navigate through. There is a guided tour available with an extensive help center for users to get acclimated. The search feature allows search by subject or grade level. You can see three main features on the home page: Find, Contribute, Connect </a:t>
            </a:r>
          </a:p>
          <a:p>
            <a:endParaRPr lang="en-US" baseline="0" dirty="0" smtClean="0"/>
          </a:p>
          <a:p>
            <a:r>
              <a:rPr lang="en-US" baseline="0" dirty="0" smtClean="0"/>
              <a:t>http://www.curriki.org </a:t>
            </a:r>
          </a:p>
          <a:p>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eriod"/>
            </a:pPr>
            <a:r>
              <a:rPr lang="en-US" sz="1800" b="1" dirty="0" smtClean="0">
                <a:solidFill>
                  <a:srgbClr val="FF0000"/>
                </a:solidFill>
              </a:rPr>
              <a:t>Find: </a:t>
            </a:r>
            <a:r>
              <a:rPr lang="en-US" sz="1200" dirty="0" smtClean="0"/>
              <a:t>You can search,</a:t>
            </a:r>
            <a:r>
              <a:rPr lang="en-US" sz="1200" baseline="0" dirty="0" smtClean="0"/>
              <a:t> locate, access, play, download, use, bookmark, and collect lesson plans, teaching activities, student worksheets and more.</a:t>
            </a:r>
          </a:p>
          <a:p>
            <a:pPr marL="228600" indent="-228600">
              <a:buAutoNum type="arabicPeriod"/>
            </a:pPr>
            <a:r>
              <a:rPr lang="en-US" sz="1200" b="1" baseline="0" dirty="0" smtClean="0"/>
              <a:t>Contribute: </a:t>
            </a:r>
            <a:r>
              <a:rPr lang="en-US" sz="1200" baseline="0" dirty="0" smtClean="0"/>
              <a:t>You can upload, author, develop, create, edit, publish, align, revise, and organize your findings according to your curriculum needs.</a:t>
            </a:r>
          </a:p>
          <a:p>
            <a:pPr marL="228600" indent="-228600">
              <a:buAutoNum type="arabicPeriod"/>
            </a:pPr>
            <a:r>
              <a:rPr lang="en-US" sz="1200" b="1" baseline="0" dirty="0" smtClean="0"/>
              <a:t>Connect: </a:t>
            </a:r>
            <a:r>
              <a:rPr lang="en-US" sz="1200" baseline="0" dirty="0" smtClean="0"/>
              <a:t>Comment, rate, nominate, blog, share, message, and collaborate with teachers in your school, or educators around the world.</a:t>
            </a:r>
          </a:p>
          <a:p>
            <a:pPr marL="228600" indent="-228600">
              <a:buAutoNum type="arabicPeriod"/>
            </a:pPr>
            <a:r>
              <a:rPr lang="en-US" sz="1200" b="1" baseline="0" dirty="0" smtClean="0"/>
              <a:t>Empower: </a:t>
            </a:r>
            <a:r>
              <a:rPr lang="en-US" sz="1200" b="0" baseline="0" dirty="0" smtClean="0"/>
              <a:t>Be a better educator, by becoming a </a:t>
            </a:r>
            <a:r>
              <a:rPr lang="en-US" sz="1200" b="0" baseline="0" dirty="0" err="1" smtClean="0"/>
              <a:t>Curriki</a:t>
            </a:r>
            <a:r>
              <a:rPr lang="en-US" sz="1200" b="0" baseline="0" dirty="0" smtClean="0"/>
              <a:t> educator!</a:t>
            </a:r>
            <a:endParaRPr lang="en-US" sz="1200" b="1" baseline="0" dirty="0" smtClean="0"/>
          </a:p>
          <a:p>
            <a:endParaRPr lang="en-US" sz="1200" dirty="0" smtClean="0"/>
          </a:p>
        </p:txBody>
      </p:sp>
      <p:sp>
        <p:nvSpPr>
          <p:cNvPr id="4" name="Slide Number Placeholder 3"/>
          <p:cNvSpPr>
            <a:spLocks noGrp="1"/>
          </p:cNvSpPr>
          <p:nvPr>
            <p:ph type="sldNum" sz="quarter" idx="10"/>
          </p:nvPr>
        </p:nvSpPr>
        <p:spPr/>
        <p:txBody>
          <a:bodyPr/>
          <a:lstStyle/>
          <a:p>
            <a:fld id="{4052EDC3-6172-42A7-A4A8-33EA4EB2D0D4}"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As you can see, educators have</a:t>
            </a:r>
            <a:r>
              <a:rPr lang="en-US" baseline="0" dirty="0" smtClean="0"/>
              <a:t> several options to search through a vast amount of resources. There is the ability to do advanced searches with menus and filters with refining capabilities. This is a time saver for teachers who values each minute to find the best possible resource for students. There is a standards tab available to align material according to each state’s own standards. This too is valuable, while educators prepare for their class content.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Not</a:t>
            </a:r>
            <a:r>
              <a:rPr lang="en-US" baseline="0" dirty="0" smtClean="0"/>
              <a:t> only do educators across the globe contribute to the content on </a:t>
            </a:r>
            <a:r>
              <a:rPr lang="en-US" baseline="0" dirty="0" err="1" smtClean="0"/>
              <a:t>Curriki</a:t>
            </a:r>
            <a:r>
              <a:rPr lang="en-US" baseline="0" dirty="0" smtClean="0"/>
              <a:t>, there are partners and sponsors funding their efforts. </a:t>
            </a:r>
            <a:r>
              <a:rPr lang="en-US" baseline="0" dirty="0" err="1" smtClean="0"/>
              <a:t>Curriki’s</a:t>
            </a:r>
            <a:r>
              <a:rPr lang="en-US" baseline="0" dirty="0" smtClean="0"/>
              <a:t> growth since its inception (in 2006) has continued to spiral upward. They have more than 101,000 members, 450 groups, and over 33,000 resources and still growing by the minute. This network is sure to be around for many years.</a:t>
            </a:r>
          </a:p>
          <a:p>
            <a:endParaRPr lang="en-US" baseline="0" dirty="0" smtClean="0"/>
          </a:p>
          <a:p>
            <a:r>
              <a:rPr lang="en-US" dirty="0" err="1" smtClean="0"/>
              <a:t>Curriki</a:t>
            </a:r>
            <a:r>
              <a:rPr lang="en-US" dirty="0" smtClean="0"/>
              <a:t> is the result of work done for GELC - the Global Education and Learning Community - an online project started by Sun Microsystems (2004) to develop works for education in a collaborative effort. The leadership team consists of people with a long-time commitment to exploring the use of technology to improve education</a:t>
            </a: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Now for the other network:</a:t>
            </a:r>
            <a:r>
              <a:rPr lang="en-US" baseline="0" dirty="0" smtClean="0"/>
              <a:t> </a:t>
            </a:r>
            <a:r>
              <a:rPr lang="en-US" baseline="0" dirty="0" err="1" smtClean="0"/>
              <a:t>WiZiQ</a:t>
            </a:r>
            <a:endParaRPr lang="en-US" baseline="0" dirty="0" smtClean="0"/>
          </a:p>
          <a:p>
            <a:endParaRPr lang="en-US" baseline="0" dirty="0" smtClean="0"/>
          </a:p>
          <a:p>
            <a:endParaRPr lang="en-US" baseline="0" dirty="0" smtClean="0"/>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WiZiQ</a:t>
            </a:r>
            <a:r>
              <a:rPr lang="en-US" dirty="0" smtClean="0"/>
              <a:t> ‘s main page has a little to be desired, but gets better when you navigate</a:t>
            </a:r>
            <a:r>
              <a:rPr lang="en-US" baseline="0" dirty="0" smtClean="0"/>
              <a:t> to other parts of the site. Similar to </a:t>
            </a:r>
            <a:r>
              <a:rPr lang="en-US" baseline="0" dirty="0" err="1" smtClean="0"/>
              <a:t>Curriki</a:t>
            </a:r>
            <a:r>
              <a:rPr lang="en-US" baseline="0" dirty="0" smtClean="0"/>
              <a:t>, it offers collaboration among members globally. </a:t>
            </a:r>
            <a:r>
              <a:rPr lang="en-US" baseline="0" dirty="0" err="1" smtClean="0"/>
              <a:t>WiZiQ</a:t>
            </a:r>
            <a:r>
              <a:rPr lang="en-US" baseline="0" dirty="0" smtClean="0"/>
              <a:t> is free to join, and offers a Premium Educational Network for a $50.00 per year. Personally, I am not impressed with the visual look of the site, especially on the home page. It does not seem to grab your attention. There are no graphics and it is very poorly created in the design area.</a:t>
            </a: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Much</a:t>
            </a:r>
            <a:r>
              <a:rPr lang="en-US" baseline="0" dirty="0" smtClean="0"/>
              <a:t> like </a:t>
            </a:r>
            <a:r>
              <a:rPr lang="en-US" baseline="0" dirty="0" err="1" smtClean="0"/>
              <a:t>Curriki</a:t>
            </a:r>
            <a:r>
              <a:rPr lang="en-US" baseline="0" dirty="0" smtClean="0"/>
              <a:t>, </a:t>
            </a:r>
            <a:r>
              <a:rPr lang="en-US" baseline="0" dirty="0" err="1" smtClean="0"/>
              <a:t>WiZiQ</a:t>
            </a:r>
            <a:r>
              <a:rPr lang="en-US" baseline="0" dirty="0" smtClean="0"/>
              <a:t> offers tours for both sections of their site: Teachers or Learners</a:t>
            </a:r>
          </a:p>
          <a:p>
            <a:r>
              <a:rPr lang="en-US" baseline="0" dirty="0" smtClean="0"/>
              <a:t>It has an extensive help section with much information on how to navigate around the site.</a:t>
            </a:r>
          </a:p>
          <a:p>
            <a:r>
              <a:rPr lang="en-US" baseline="0" dirty="0" smtClean="0"/>
              <a:t>You can even take an online class on “How 2 </a:t>
            </a:r>
            <a:r>
              <a:rPr lang="en-US" baseline="0" dirty="0" err="1" smtClean="0"/>
              <a:t>WiZiQ</a:t>
            </a:r>
            <a:r>
              <a:rPr lang="en-US" baseline="0" dirty="0" smtClean="0"/>
              <a:t>” for starters!</a:t>
            </a:r>
          </a:p>
          <a:p>
            <a:endParaRPr lang="en-US" baseline="0" dirty="0" smtClean="0"/>
          </a:p>
          <a:p>
            <a:r>
              <a:rPr lang="en-US" baseline="0" dirty="0" err="1" smtClean="0"/>
              <a:t>WiZiQ</a:t>
            </a:r>
            <a:r>
              <a:rPr lang="en-US" baseline="0" dirty="0" smtClean="0"/>
              <a:t> does not have the support from sponsors and partners like </a:t>
            </a:r>
            <a:r>
              <a:rPr lang="en-US" baseline="0" dirty="0" err="1" smtClean="0"/>
              <a:t>Curriki</a:t>
            </a:r>
            <a:r>
              <a:rPr lang="en-US" baseline="0" dirty="0" smtClean="0"/>
              <a:t>, but offers a forum where you can get help with problems and a blog to share news and events. </a:t>
            </a:r>
            <a:r>
              <a:rPr lang="en-US" baseline="0" dirty="0" err="1" smtClean="0"/>
              <a:t>Curriki</a:t>
            </a:r>
            <a:r>
              <a:rPr lang="en-US" baseline="0" dirty="0" smtClean="0"/>
              <a:t> has a blog too that is used for news and events. </a:t>
            </a:r>
            <a:endParaRPr lang="en-US" dirty="0"/>
          </a:p>
        </p:txBody>
      </p:sp>
      <p:sp>
        <p:nvSpPr>
          <p:cNvPr id="4" name="Slide Number Placeholder 3"/>
          <p:cNvSpPr>
            <a:spLocks noGrp="1"/>
          </p:cNvSpPr>
          <p:nvPr>
            <p:ph type="sldNum" sz="quarter" idx="10"/>
          </p:nvPr>
        </p:nvSpPr>
        <p:spPr/>
        <p:txBody>
          <a:bodyPr/>
          <a:lstStyle/>
          <a:p>
            <a:fld id="{4052EDC3-6172-42A7-A4A8-33EA4EB2D0D4}"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905000" y="4800600"/>
            <a:ext cx="5257800" cy="762000"/>
          </a:xfrm>
        </p:spPr>
        <p:txBody>
          <a:bodyPr/>
          <a:lstStyle>
            <a:lvl1pPr>
              <a:defRPr sz="2800">
                <a:solidFill>
                  <a:schemeClr val="bg1">
                    <a:lumMod val="75000"/>
                  </a:schemeClr>
                </a:solidFill>
              </a:defRPr>
            </a:lvl1pPr>
          </a:lstStyle>
          <a:p>
            <a:r>
              <a:rPr lang="en-US" smtClean="0"/>
              <a:t>Click to edit Master title style</a:t>
            </a:r>
            <a:endParaRPr lang="en-US" dirty="0"/>
          </a:p>
        </p:txBody>
      </p:sp>
      <p:sp>
        <p:nvSpPr>
          <p:cNvPr id="16387" name="Rectangle 3"/>
          <p:cNvSpPr>
            <a:spLocks noGrp="1" noChangeArrowheads="1"/>
          </p:cNvSpPr>
          <p:nvPr>
            <p:ph type="subTitle" idx="1"/>
          </p:nvPr>
        </p:nvSpPr>
        <p:spPr>
          <a:xfrm>
            <a:off x="1905000" y="5486400"/>
            <a:ext cx="4114800" cy="609600"/>
          </a:xfrm>
        </p:spPr>
        <p:txBody>
          <a:bodyPr/>
          <a:lstStyle>
            <a:lvl1pPr marL="0" indent="0">
              <a:buFontTx/>
              <a:buNone/>
              <a:defRPr>
                <a:solidFill>
                  <a:schemeClr val="tx1"/>
                </a:solidFill>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10350" y="838200"/>
            <a:ext cx="1543050" cy="5562600"/>
          </a:xfrm>
        </p:spPr>
        <p:txBody>
          <a:bodyPr vert="eaVert"/>
          <a:lstStyle>
            <a:lvl1pPr>
              <a:defRPr>
                <a:solidFill>
                  <a:schemeClr val="accent4">
                    <a:lumMod val="1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28600" y="838200"/>
            <a:ext cx="6229350" cy="5562600"/>
          </a:xfrm>
        </p:spPr>
        <p:txBody>
          <a:bodyPr vert="eaVert"/>
          <a:lstStyle>
            <a:lvl1pPr>
              <a:defRPr>
                <a:solidFill>
                  <a:schemeClr val="accent4">
                    <a:lumMod val="10000"/>
                  </a:schemeClr>
                </a:solidFill>
              </a:defRPr>
            </a:lvl1pPr>
            <a:lvl2pPr>
              <a:defRPr>
                <a:solidFill>
                  <a:schemeClr val="accent4">
                    <a:lumMod val="10000"/>
                  </a:schemeClr>
                </a:solidFill>
              </a:defRPr>
            </a:lvl2pPr>
            <a:lvl3pPr>
              <a:defRPr>
                <a:solidFill>
                  <a:schemeClr val="accent4">
                    <a:lumMod val="10000"/>
                  </a:schemeClr>
                </a:solidFill>
              </a:defRPr>
            </a:lvl3pPr>
            <a:lvl4pPr>
              <a:defRPr>
                <a:solidFill>
                  <a:schemeClr val="accent4">
                    <a:lumMod val="10000"/>
                  </a:schemeClr>
                </a:solidFill>
              </a:defRPr>
            </a:lvl4pPr>
            <a:lvl5pPr>
              <a:defRPr>
                <a:solidFill>
                  <a:schemeClr val="accent4">
                    <a:lumMod val="1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7620000" cy="838200"/>
          </a:xfrm>
        </p:spPr>
        <p:txBody>
          <a:bodyPr/>
          <a:lstStyle>
            <a:lvl1pPr>
              <a:defRPr>
                <a:solidFill>
                  <a:schemeClr val="bg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752600"/>
            <a:ext cx="7620000" cy="41148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7620000" cy="838200"/>
          </a:xfrm>
        </p:spPr>
        <p:txBody>
          <a:bodyPr/>
          <a:lstStyle>
            <a:lvl1pPr>
              <a:defRPr>
                <a:solidFill>
                  <a:schemeClr val="accent4">
                    <a:lumMod val="10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228600" y="1752600"/>
            <a:ext cx="7620000" cy="4114800"/>
          </a:xfrm>
        </p:spPr>
        <p:txBody>
          <a:bodyPr/>
          <a:lstStyle>
            <a:lvl1pPr>
              <a:defRPr>
                <a:solidFill>
                  <a:schemeClr val="accent4">
                    <a:lumMod val="10000"/>
                  </a:schemeClr>
                </a:solidFill>
              </a:defRPr>
            </a:lvl1pPr>
            <a:lvl2pPr>
              <a:defRPr>
                <a:solidFill>
                  <a:schemeClr val="accent4">
                    <a:lumMod val="10000"/>
                  </a:schemeClr>
                </a:solidFill>
              </a:defRPr>
            </a:lvl2pPr>
            <a:lvl3pPr>
              <a:defRPr>
                <a:solidFill>
                  <a:schemeClr val="accent4">
                    <a:lumMod val="10000"/>
                  </a:schemeClr>
                </a:solidFill>
              </a:defRPr>
            </a:lvl3pPr>
            <a:lvl4pPr>
              <a:defRPr>
                <a:solidFill>
                  <a:schemeClr val="accent4">
                    <a:lumMod val="10000"/>
                  </a:schemeClr>
                </a:solidFill>
              </a:defRPr>
            </a:lvl4pPr>
            <a:lvl5pPr>
              <a:defRPr>
                <a:solidFill>
                  <a:schemeClr val="accent4">
                    <a:lumMod val="1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0">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2000" y="1347787"/>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62000" y="-152400"/>
            <a:ext cx="7772400" cy="1500187"/>
          </a:xfrm>
        </p:spPr>
        <p:txBody>
          <a:bodyPr anchor="b"/>
          <a:lstStyle>
            <a:lvl1pPr marL="0" indent="0">
              <a:buNone/>
              <a:defRPr sz="2000">
                <a:solidFill>
                  <a:schemeClr val="bg1">
                    <a:lumMod val="7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228600" y="838200"/>
            <a:ext cx="7696200" cy="8382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228600" y="1828800"/>
            <a:ext cx="3886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191000" y="1828800"/>
            <a:ext cx="37338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04800" y="533400"/>
            <a:ext cx="83820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04800" y="1657350"/>
            <a:ext cx="388620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04800" y="2297112"/>
            <a:ext cx="38862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492625" y="1657350"/>
            <a:ext cx="3660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92625" y="2297112"/>
            <a:ext cx="3660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228600" y="838200"/>
            <a:ext cx="6172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Your Topic Goes Here</a:t>
            </a:r>
          </a:p>
        </p:txBody>
      </p:sp>
      <p:sp>
        <p:nvSpPr>
          <p:cNvPr id="10243" name="Rectangle 3"/>
          <p:cNvSpPr>
            <a:spLocks noGrp="1" noChangeArrowheads="1"/>
          </p:cNvSpPr>
          <p:nvPr>
            <p:ph type="body" idx="1"/>
          </p:nvPr>
        </p:nvSpPr>
        <p:spPr bwMode="auto">
          <a:xfrm>
            <a:off x="228600" y="1752600"/>
            <a:ext cx="6172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Your Subtopics Go Here</a:t>
            </a:r>
          </a:p>
          <a:p>
            <a:pPr lvl="1"/>
            <a:r>
              <a:rPr lang="en-US" dirty="0" smtClean="0"/>
              <a:t>A</a:t>
            </a:r>
          </a:p>
          <a:p>
            <a:pPr lvl="2"/>
            <a:r>
              <a:rPr lang="en-US" dirty="0" smtClean="0"/>
              <a:t>B</a:t>
            </a:r>
          </a:p>
          <a:p>
            <a:pPr lvl="3"/>
            <a:r>
              <a:rPr lang="en-US" dirty="0" smtClean="0"/>
              <a:t>C</a:t>
            </a:r>
          </a:p>
          <a:p>
            <a:pPr lvl="4"/>
            <a:r>
              <a:rPr lang="en-US" dirty="0" smtClean="0"/>
              <a:t>d</a:t>
            </a:r>
          </a:p>
          <a:p>
            <a:pPr lvl="2"/>
            <a:endParaRPr lang="en-US" dirty="0" smtClean="0"/>
          </a:p>
        </p:txBody>
      </p:sp>
    </p:spTree>
  </p:cSld>
  <p:clrMap bg1="dk2" tx1="lt1" bg2="dk1" tx2="lt2" accent1="accent1" accent2="accent2" accent3="accent3" accent4="accent4" accent5="accent5" accent6="accent6" hlink="hlink" folHlink="folHlink"/>
  <p:sldLayoutIdLst>
    <p:sldLayoutId id="2147483650" r:id="rId1"/>
    <p:sldLayoutId id="2147483651" r:id="rId2"/>
    <p:sldLayoutId id="214748366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rtl="0" eaLnBrk="1" fontAlgn="base" hangingPunct="1">
        <a:spcBef>
          <a:spcPct val="0"/>
        </a:spcBef>
        <a:spcAft>
          <a:spcPct val="0"/>
        </a:spcAft>
        <a:defRPr sz="3200">
          <a:solidFill>
            <a:srgbClr val="5E1D10"/>
          </a:solidFill>
          <a:latin typeface="+mj-lt"/>
          <a:ea typeface="+mj-ea"/>
          <a:cs typeface="+mj-cs"/>
        </a:defRPr>
      </a:lvl1pPr>
      <a:lvl2pPr algn="l" rtl="0" eaLnBrk="1" fontAlgn="base" hangingPunct="1">
        <a:spcBef>
          <a:spcPct val="0"/>
        </a:spcBef>
        <a:spcAft>
          <a:spcPct val="0"/>
        </a:spcAft>
        <a:defRPr sz="3200">
          <a:solidFill>
            <a:srgbClr val="5E1D10"/>
          </a:solidFill>
          <a:latin typeface="Palatino Linotype" pitchFamily="18" charset="0"/>
        </a:defRPr>
      </a:lvl2pPr>
      <a:lvl3pPr algn="l" rtl="0" eaLnBrk="1" fontAlgn="base" hangingPunct="1">
        <a:spcBef>
          <a:spcPct val="0"/>
        </a:spcBef>
        <a:spcAft>
          <a:spcPct val="0"/>
        </a:spcAft>
        <a:defRPr sz="3200">
          <a:solidFill>
            <a:srgbClr val="5E1D10"/>
          </a:solidFill>
          <a:latin typeface="Palatino Linotype" pitchFamily="18" charset="0"/>
        </a:defRPr>
      </a:lvl3pPr>
      <a:lvl4pPr algn="l" rtl="0" eaLnBrk="1" fontAlgn="base" hangingPunct="1">
        <a:spcBef>
          <a:spcPct val="0"/>
        </a:spcBef>
        <a:spcAft>
          <a:spcPct val="0"/>
        </a:spcAft>
        <a:defRPr sz="3200">
          <a:solidFill>
            <a:srgbClr val="5E1D10"/>
          </a:solidFill>
          <a:latin typeface="Palatino Linotype" pitchFamily="18" charset="0"/>
        </a:defRPr>
      </a:lvl4pPr>
      <a:lvl5pPr algn="l" rtl="0" eaLnBrk="1" fontAlgn="base" hangingPunct="1">
        <a:spcBef>
          <a:spcPct val="0"/>
        </a:spcBef>
        <a:spcAft>
          <a:spcPct val="0"/>
        </a:spcAft>
        <a:defRPr sz="3200">
          <a:solidFill>
            <a:srgbClr val="5E1D10"/>
          </a:solidFill>
          <a:latin typeface="Palatino Linotype" pitchFamily="18" charset="0"/>
        </a:defRPr>
      </a:lvl5pPr>
      <a:lvl6pPr marL="457200" algn="l" rtl="0" eaLnBrk="1" fontAlgn="base" hangingPunct="1">
        <a:spcBef>
          <a:spcPct val="0"/>
        </a:spcBef>
        <a:spcAft>
          <a:spcPct val="0"/>
        </a:spcAft>
        <a:defRPr sz="3200">
          <a:solidFill>
            <a:srgbClr val="5E1D10"/>
          </a:solidFill>
          <a:latin typeface="Palatino Linotype" pitchFamily="18" charset="0"/>
        </a:defRPr>
      </a:lvl6pPr>
      <a:lvl7pPr marL="914400" algn="l" rtl="0" eaLnBrk="1" fontAlgn="base" hangingPunct="1">
        <a:spcBef>
          <a:spcPct val="0"/>
        </a:spcBef>
        <a:spcAft>
          <a:spcPct val="0"/>
        </a:spcAft>
        <a:defRPr sz="3200">
          <a:solidFill>
            <a:srgbClr val="5E1D10"/>
          </a:solidFill>
          <a:latin typeface="Palatino Linotype" pitchFamily="18" charset="0"/>
        </a:defRPr>
      </a:lvl7pPr>
      <a:lvl8pPr marL="1371600" algn="l" rtl="0" eaLnBrk="1" fontAlgn="base" hangingPunct="1">
        <a:spcBef>
          <a:spcPct val="0"/>
        </a:spcBef>
        <a:spcAft>
          <a:spcPct val="0"/>
        </a:spcAft>
        <a:defRPr sz="3200">
          <a:solidFill>
            <a:srgbClr val="5E1D10"/>
          </a:solidFill>
          <a:latin typeface="Palatino Linotype" pitchFamily="18" charset="0"/>
        </a:defRPr>
      </a:lvl8pPr>
      <a:lvl9pPr marL="1828800" algn="l" rtl="0" eaLnBrk="1" fontAlgn="base" hangingPunct="1">
        <a:spcBef>
          <a:spcPct val="0"/>
        </a:spcBef>
        <a:spcAft>
          <a:spcPct val="0"/>
        </a:spcAft>
        <a:defRPr sz="3200">
          <a:solidFill>
            <a:srgbClr val="5E1D10"/>
          </a:solidFill>
          <a:latin typeface="Palatino Linotype" pitchFamily="18" charset="0"/>
        </a:defRPr>
      </a:lvl9pPr>
    </p:titleStyle>
    <p:bodyStyle>
      <a:lvl1pPr marL="342900" indent="-342900" algn="l" rtl="0" eaLnBrk="1" fontAlgn="base" hangingPunct="1">
        <a:spcBef>
          <a:spcPct val="20000"/>
        </a:spcBef>
        <a:spcAft>
          <a:spcPct val="0"/>
        </a:spcAft>
        <a:buChar char="•"/>
        <a:defRPr sz="20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Char char="–"/>
        <a:defRPr sz="2000">
          <a:solidFill>
            <a:schemeClr val="tx1"/>
          </a:solidFill>
          <a:latin typeface="Times New Roman" pitchFamily="18" charset="0"/>
          <a:cs typeface="Times New Roman" pitchFamily="18" charset="0"/>
        </a:defRPr>
      </a:lvl2pPr>
      <a:lvl3pPr marL="1143000" indent="-228600" algn="l" rtl="0" eaLnBrk="1" fontAlgn="base" hangingPunct="1">
        <a:spcBef>
          <a:spcPct val="20000"/>
        </a:spcBef>
        <a:spcAft>
          <a:spcPct val="0"/>
        </a:spcAft>
        <a:buChar char="•"/>
        <a:defRPr sz="1800">
          <a:solidFill>
            <a:schemeClr val="tx1"/>
          </a:solidFill>
          <a:latin typeface="Times New Roman" pitchFamily="18" charset="0"/>
          <a:cs typeface="Times New Roman"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itchFamily="18" charset="0"/>
          <a:cs typeface="Times New Roman"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itchFamily="18" charset="0"/>
          <a:cs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wiziq.com/" TargetMode="External"/><Relationship Id="rId2" Type="http://schemas.openxmlformats.org/officeDocument/2006/relationships/notesSlide" Target="../notesSlides/notesSlide10.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11.xml.rels><?xml version="1.0" encoding="UTF-8" standalone="yes"?>
<Relationships xmlns="http://schemas.openxmlformats.org/package/2006/relationships"><Relationship Id="rId3" Type="http://schemas.openxmlformats.org/officeDocument/2006/relationships/hyperlink" Target="http://www.atomiclearning.com/k12/curriki?from_legacy=1"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www.typepad.com/wiziqcom/" TargetMode="External"/><Relationship Id="rId5" Type="http://schemas.openxmlformats.org/officeDocument/2006/relationships/hyperlink" Target="http://www.wiziq.com/" TargetMode="External"/><Relationship Id="rId4" Type="http://schemas.openxmlformats.org/officeDocument/2006/relationships/hyperlink" Target="http://www.curriki.org/xwiki/bin/view/Main/" TargetMode="Externa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8.xml"/><Relationship Id="rId4" Type="http://schemas.openxmlformats.org/officeDocument/2006/relationships/hyperlink" Target="http://www.curriki.org/"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3.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 Id="rId9" Type="http://schemas.openxmlformats.org/officeDocument/2006/relationships/hyperlink" Target="http://www.curriki.org/"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http://www.curriki.org/" TargetMode="External"/><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8" Type="http://schemas.openxmlformats.org/officeDocument/2006/relationships/hyperlink" Target="http://www.curriki.org/" TargetMode="External"/><Relationship Id="rId3" Type="http://schemas.openxmlformats.org/officeDocument/2006/relationships/image" Target="../media/image6.png"/><Relationship Id="rId7"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www.wiziq.com/" TargetMode="External"/></Relationships>
</file>

<file path=ppt/slides/_rels/slide9.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3.png"/><Relationship Id="rId7" Type="http://schemas.openxmlformats.org/officeDocument/2006/relationships/diagramColors" Target="../diagrams/colors3.xml"/><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 Id="rId9" Type="http://schemas.openxmlformats.org/officeDocument/2006/relationships/hyperlink" Target="http://www.wiziq.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4" name="Rectangle 4"/>
          <p:cNvSpPr>
            <a:spLocks noGrp="1" noChangeArrowheads="1"/>
          </p:cNvSpPr>
          <p:nvPr>
            <p:ph type="ctrTitle"/>
          </p:nvPr>
        </p:nvSpPr>
        <p:spPr>
          <a:xfrm>
            <a:off x="1752600" y="4876800"/>
            <a:ext cx="6096000" cy="762000"/>
          </a:xfrm>
        </p:spPr>
        <p:txBody>
          <a:bodyPr/>
          <a:lstStyle/>
          <a:p>
            <a:r>
              <a:rPr lang="en-US" dirty="0" smtClean="0"/>
              <a:t>Teaching &amp; Learning with Networks</a:t>
            </a:r>
            <a:endParaRPr lang="en-US" dirty="0"/>
          </a:p>
        </p:txBody>
      </p:sp>
      <p:sp>
        <p:nvSpPr>
          <p:cNvPr id="25605" name="Rectangle 5"/>
          <p:cNvSpPr>
            <a:spLocks noGrp="1" noChangeArrowheads="1"/>
          </p:cNvSpPr>
          <p:nvPr>
            <p:ph type="subTitle" idx="1"/>
          </p:nvPr>
        </p:nvSpPr>
        <p:spPr>
          <a:xfrm>
            <a:off x="1828800" y="5486400"/>
            <a:ext cx="4114800" cy="1143000"/>
          </a:xfrm>
        </p:spPr>
        <p:txBody>
          <a:bodyPr/>
          <a:lstStyle/>
          <a:p>
            <a:r>
              <a:rPr lang="en-US" sz="2400" dirty="0" smtClean="0">
                <a:latin typeface="Perpetua" pitchFamily="18" charset="0"/>
              </a:rPr>
              <a:t>Presented by Peggy Hale</a:t>
            </a:r>
            <a:br>
              <a:rPr lang="en-US" sz="2400" dirty="0" smtClean="0">
                <a:latin typeface="Perpetua" pitchFamily="18" charset="0"/>
              </a:rPr>
            </a:br>
            <a:r>
              <a:rPr lang="en-US" sz="2400" i="1" dirty="0" smtClean="0">
                <a:latin typeface="Perpetua" pitchFamily="18" charset="0"/>
              </a:rPr>
              <a:t>Instructional Technology Specialist</a:t>
            </a:r>
            <a:r>
              <a:rPr lang="en-US" sz="2400" dirty="0" smtClean="0">
                <a:latin typeface="Perpetua" pitchFamily="18" charset="0"/>
              </a:rPr>
              <a:t/>
            </a:r>
            <a:br>
              <a:rPr lang="en-US" sz="2400" dirty="0" smtClean="0">
                <a:latin typeface="Perpetua" pitchFamily="18" charset="0"/>
              </a:rPr>
            </a:br>
            <a:r>
              <a:rPr lang="en-US" sz="2400" dirty="0" smtClean="0">
                <a:latin typeface="Perpetua" pitchFamily="18" charset="0"/>
              </a:rPr>
              <a:t>EDLD 5362</a:t>
            </a:r>
            <a:endParaRPr lang="en-US" sz="2400" dirty="0">
              <a:latin typeface="Perpetua"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1000" y="838200"/>
            <a:ext cx="6172200" cy="838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rgbClr val="800000"/>
                </a:solidFill>
                <a:effectLst/>
                <a:uLnTx/>
                <a:uFillTx/>
                <a:latin typeface="+mj-lt"/>
                <a:ea typeface="+mj-ea"/>
                <a:cs typeface="+mj-cs"/>
              </a:rPr>
              <a:t>Teach and Learn Online</a:t>
            </a:r>
            <a:endParaRPr kumimoji="0" lang="en-US" sz="3600" b="1" i="0" u="none" strike="noStrike" kern="0" cap="none" spc="0" normalizeH="0" baseline="0" noProof="0" dirty="0">
              <a:ln>
                <a:noFill/>
              </a:ln>
              <a:solidFill>
                <a:srgbClr val="800000"/>
              </a:solidFill>
              <a:effectLst/>
              <a:uLnTx/>
              <a:uFillTx/>
              <a:latin typeface="+mj-lt"/>
              <a:ea typeface="+mj-ea"/>
              <a:cs typeface="+mj-cs"/>
            </a:endParaRPr>
          </a:p>
        </p:txBody>
      </p:sp>
      <p:sp>
        <p:nvSpPr>
          <p:cNvPr id="4" name="Rectangle 3"/>
          <p:cNvSpPr/>
          <p:nvPr/>
        </p:nvSpPr>
        <p:spPr>
          <a:xfrm>
            <a:off x="5791200" y="6096000"/>
            <a:ext cx="2454583" cy="369332"/>
          </a:xfrm>
          <a:prstGeom prst="rect">
            <a:avLst/>
          </a:prstGeom>
        </p:spPr>
        <p:txBody>
          <a:bodyPr wrap="none">
            <a:spAutoFit/>
          </a:bodyPr>
          <a:lstStyle/>
          <a:p>
            <a:r>
              <a:rPr lang="en-US" dirty="0" smtClean="0">
                <a:hlinkClick r:id="rId3"/>
              </a:rPr>
              <a:t>http://www.wiziq.com</a:t>
            </a:r>
            <a:r>
              <a:rPr lang="en-US" dirty="0" smtClean="0"/>
              <a:t> /</a:t>
            </a:r>
            <a:endParaRPr lang="en-US" dirty="0"/>
          </a:p>
        </p:txBody>
      </p:sp>
      <p:pic>
        <p:nvPicPr>
          <p:cNvPr id="31746" name="Picture 2"/>
          <p:cNvPicPr>
            <a:picLocks noChangeAspect="1" noChangeArrowheads="1"/>
          </p:cNvPicPr>
          <p:nvPr/>
        </p:nvPicPr>
        <p:blipFill>
          <a:blip r:embed="rId4" cstate="print"/>
          <a:srcRect/>
          <a:stretch>
            <a:fillRect/>
          </a:stretch>
        </p:blipFill>
        <p:spPr bwMode="auto">
          <a:xfrm>
            <a:off x="304800" y="1600200"/>
            <a:ext cx="7730765" cy="447692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n-US" dirty="0" smtClean="0"/>
              <a:t>References</a:t>
            </a:r>
            <a:endParaRPr lang="en-US" dirty="0"/>
          </a:p>
        </p:txBody>
      </p:sp>
      <p:sp>
        <p:nvSpPr>
          <p:cNvPr id="23555" name="Rectangle 3"/>
          <p:cNvSpPr>
            <a:spLocks noGrp="1" noChangeArrowheads="1"/>
          </p:cNvSpPr>
          <p:nvPr>
            <p:ph type="body" idx="1"/>
          </p:nvPr>
        </p:nvSpPr>
        <p:spPr>
          <a:xfrm>
            <a:off x="304800" y="1600200"/>
            <a:ext cx="7620000" cy="4572000"/>
          </a:xfrm>
        </p:spPr>
        <p:txBody>
          <a:bodyPr/>
          <a:lstStyle/>
          <a:p>
            <a:r>
              <a:rPr lang="en-US" dirty="0" smtClean="0"/>
              <a:t>Carlson, A. (2010). </a:t>
            </a:r>
            <a:r>
              <a:rPr lang="en-US" i="1" dirty="0" smtClean="0"/>
              <a:t>Atomic learning</a:t>
            </a:r>
            <a:r>
              <a:rPr lang="en-US" dirty="0" smtClean="0"/>
              <a:t>. Retrieved from 	</a:t>
            </a:r>
            <a:r>
              <a:rPr lang="en-US" dirty="0" smtClean="0">
                <a:hlinkClick r:id="rId3"/>
              </a:rPr>
              <a:t>http://www.atomiclearning.com/k12/curriki?from_legacy=1</a:t>
            </a:r>
            <a:endParaRPr lang="en-US" dirty="0" smtClean="0"/>
          </a:p>
          <a:p>
            <a:pPr>
              <a:buNone/>
            </a:pPr>
            <a:endParaRPr lang="en-US" dirty="0" smtClean="0"/>
          </a:p>
          <a:p>
            <a:r>
              <a:rPr lang="en-US" dirty="0" smtClean="0"/>
              <a:t>Creative Commons. (2006, </a:t>
            </a:r>
            <a:r>
              <a:rPr lang="en-US" dirty="0" err="1" smtClean="0"/>
              <a:t>n.d</a:t>
            </a:r>
            <a:r>
              <a:rPr lang="en-US" dirty="0" smtClean="0"/>
              <a:t>.). </a:t>
            </a:r>
            <a:r>
              <a:rPr lang="en-US" i="1" dirty="0" err="1" smtClean="0"/>
              <a:t>Curriki</a:t>
            </a:r>
            <a:r>
              <a:rPr lang="en-US" dirty="0" smtClean="0"/>
              <a:t>. Retrieved from 	</a:t>
            </a:r>
            <a:r>
              <a:rPr lang="en-US" dirty="0" smtClean="0">
                <a:hlinkClick r:id="rId4"/>
              </a:rPr>
              <a:t>http://www.curriki.org/xwiki/bin/view/Main/</a:t>
            </a:r>
            <a:endParaRPr lang="en-US" dirty="0" smtClean="0"/>
          </a:p>
          <a:p>
            <a:pPr>
              <a:buNone/>
            </a:pPr>
            <a:endParaRPr lang="en-US" dirty="0" smtClean="0"/>
          </a:p>
          <a:p>
            <a:r>
              <a:rPr lang="en-US" dirty="0" err="1" smtClean="0"/>
              <a:t>Cruthers</a:t>
            </a:r>
            <a:r>
              <a:rPr lang="en-US" dirty="0" smtClean="0"/>
              <a:t>, M. (2002). </a:t>
            </a:r>
            <a:r>
              <a:rPr lang="en-US" dirty="0" err="1" smtClean="0"/>
              <a:t>WiZiQ</a:t>
            </a:r>
            <a:r>
              <a:rPr lang="en-US" dirty="0" smtClean="0"/>
              <a:t> </a:t>
            </a:r>
            <a:r>
              <a:rPr lang="en-US" dirty="0" err="1" smtClean="0"/>
              <a:t>education.online</a:t>
            </a:r>
            <a:r>
              <a:rPr lang="en-US" dirty="0" smtClean="0"/>
              <a:t>. In </a:t>
            </a:r>
            <a:r>
              <a:rPr lang="en-US" dirty="0" err="1" smtClean="0"/>
              <a:t>WiZiQ</a:t>
            </a:r>
            <a:r>
              <a:rPr lang="en-US" dirty="0" smtClean="0"/>
              <a:t> 	</a:t>
            </a:r>
            <a:r>
              <a:rPr lang="en-US" dirty="0" err="1" smtClean="0"/>
              <a:t>education.online</a:t>
            </a:r>
            <a:r>
              <a:rPr lang="en-US" dirty="0" smtClean="0"/>
              <a:t>. Retrieved January 23, 2010, from 	</a:t>
            </a:r>
            <a:r>
              <a:rPr lang="en-US" dirty="0" smtClean="0">
                <a:hlinkClick r:id="rId5"/>
              </a:rPr>
              <a:t>http://www.wiziq.com/</a:t>
            </a:r>
            <a:r>
              <a:rPr lang="en-US" dirty="0" smtClean="0"/>
              <a:t>. </a:t>
            </a:r>
          </a:p>
          <a:p>
            <a:endParaRPr lang="en-US" dirty="0" smtClean="0"/>
          </a:p>
          <a:p>
            <a:r>
              <a:rPr lang="en-US" dirty="0" smtClean="0"/>
              <a:t>Wiziq.typepad.com [blog on the Internet]. Redefining Online 	Education. </a:t>
            </a:r>
            <a:r>
              <a:rPr lang="en-US" dirty="0" err="1" smtClean="0"/>
              <a:t>n.d</a:t>
            </a:r>
            <a:r>
              <a:rPr lang="en-US" dirty="0" smtClean="0"/>
              <a:t>.  [cited 2009]. Available from: 	</a:t>
            </a:r>
            <a:r>
              <a:rPr lang="en-US" dirty="0" smtClean="0">
                <a:hlinkClick r:id="rId6"/>
              </a:rPr>
              <a:t>http://www.typepad.com/wiziqcom/</a:t>
            </a:r>
            <a:r>
              <a:rPr lang="en-US" dirty="0" smtClean="0"/>
              <a:t> .</a:t>
            </a:r>
          </a:p>
          <a:p>
            <a:endParaRPr lang="en-US"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 9"/>
          <p:cNvGraphicFramePr/>
          <p:nvPr/>
        </p:nvGraphicFramePr>
        <p:xfrm>
          <a:off x="838200" y="1143000"/>
          <a:ext cx="70104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1" name="Title 3"/>
          <p:cNvSpPr txBox="1">
            <a:spLocks/>
          </p:cNvSpPr>
          <p:nvPr/>
        </p:nvSpPr>
        <p:spPr bwMode="auto">
          <a:xfrm>
            <a:off x="304800" y="228600"/>
            <a:ext cx="84582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1" i="0" u="none" strike="noStrike" kern="0" cap="none" spc="0" normalizeH="0" baseline="0" noProof="0" dirty="0" smtClean="0">
                <a:ln>
                  <a:noFill/>
                </a:ln>
                <a:solidFill>
                  <a:schemeClr val="bg1"/>
                </a:solidFill>
                <a:effectLst/>
                <a:uLnTx/>
                <a:uFillTx/>
                <a:latin typeface="+mj-lt"/>
                <a:ea typeface="+mj-ea"/>
                <a:cs typeface="+mj-cs"/>
              </a:rPr>
              <a:t>Teaching and Learning with Networks</a:t>
            </a:r>
            <a:endParaRPr kumimoji="0" lang="en-US" sz="3600" b="1" i="0" u="none" strike="noStrike" kern="0" cap="none" spc="0" normalizeH="0" baseline="0" noProof="0" dirty="0">
              <a:ln>
                <a:noFill/>
              </a:ln>
              <a:solidFill>
                <a:schemeClr val="bg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a:stretch>
            <a:fillRect/>
          </a:stretch>
        </p:blipFill>
        <p:spPr bwMode="auto">
          <a:xfrm>
            <a:off x="228601" y="1219200"/>
            <a:ext cx="7848599" cy="4751617"/>
          </a:xfrm>
          <a:prstGeom prst="rect">
            <a:avLst/>
          </a:prstGeom>
          <a:noFill/>
          <a:ln w="9525">
            <a:noFill/>
            <a:miter lim="800000"/>
            <a:headEnd/>
            <a:tailEnd/>
          </a:ln>
        </p:spPr>
      </p:pic>
      <p:sp>
        <p:nvSpPr>
          <p:cNvPr id="8" name="Title 3"/>
          <p:cNvSpPr txBox="1">
            <a:spLocks/>
          </p:cNvSpPr>
          <p:nvPr/>
        </p:nvSpPr>
        <p:spPr bwMode="auto">
          <a:xfrm>
            <a:off x="0" y="0"/>
            <a:ext cx="9144000" cy="10668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200" b="1" i="0" u="none" strike="noStrike" kern="0" cap="none" spc="0" normalizeH="0" baseline="0" noProof="0" dirty="0" smtClean="0">
                <a:ln>
                  <a:noFill/>
                </a:ln>
                <a:solidFill>
                  <a:srgbClr val="5E1D10"/>
                </a:solidFill>
                <a:effectLst/>
                <a:uLnTx/>
                <a:uFillTx/>
                <a:latin typeface="+mj-lt"/>
                <a:ea typeface="+mj-ea"/>
                <a:cs typeface="+mj-cs"/>
              </a:rPr>
              <a:t>Global</a:t>
            </a:r>
            <a:r>
              <a:rPr kumimoji="0" lang="en-US" sz="3200" b="1" i="0" u="none" strike="noStrike" kern="0" cap="none" spc="0" normalizeH="0" noProof="0" dirty="0" smtClean="0">
                <a:ln>
                  <a:noFill/>
                </a:ln>
                <a:solidFill>
                  <a:srgbClr val="5E1D10"/>
                </a:solidFill>
                <a:effectLst/>
                <a:uLnTx/>
                <a:uFillTx/>
                <a:latin typeface="+mj-lt"/>
                <a:ea typeface="+mj-ea"/>
                <a:cs typeface="+mj-cs"/>
              </a:rPr>
              <a:t> Education and Learning Community</a:t>
            </a:r>
            <a:endParaRPr kumimoji="0" lang="en-US" sz="3200" b="1" i="0" u="none" strike="noStrike" kern="0" cap="none" spc="0" normalizeH="0" baseline="0" noProof="0" dirty="0">
              <a:ln>
                <a:noFill/>
              </a:ln>
              <a:solidFill>
                <a:srgbClr val="5E1D10"/>
              </a:solidFill>
              <a:effectLst/>
              <a:uLnTx/>
              <a:uFillTx/>
              <a:latin typeface="+mj-lt"/>
              <a:ea typeface="+mj-ea"/>
              <a:cs typeface="+mj-cs"/>
            </a:endParaRPr>
          </a:p>
        </p:txBody>
      </p:sp>
      <p:sp>
        <p:nvSpPr>
          <p:cNvPr id="9" name="Rectangle 8"/>
          <p:cNvSpPr/>
          <p:nvPr/>
        </p:nvSpPr>
        <p:spPr>
          <a:xfrm>
            <a:off x="5791200" y="6019800"/>
            <a:ext cx="2454583" cy="369332"/>
          </a:xfrm>
          <a:prstGeom prst="rect">
            <a:avLst/>
          </a:prstGeom>
        </p:spPr>
        <p:txBody>
          <a:bodyPr wrap="none">
            <a:spAutoFit/>
          </a:bodyPr>
          <a:lstStyle/>
          <a:p>
            <a:r>
              <a:rPr lang="en-US" dirty="0" smtClean="0">
                <a:hlinkClick r:id="rId4"/>
              </a:rPr>
              <a:t>http://www.curriki.org</a:t>
            </a:r>
            <a:r>
              <a:rPr lang="en-US" dirty="0" smtClean="0"/>
              <a:t>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Content Placeholder 8"/>
          <p:cNvGraphicFramePr>
            <a:graphicFrameLocks noGrp="1"/>
          </p:cNvGraphicFramePr>
          <p:nvPr>
            <p:ph idx="1"/>
          </p:nvPr>
        </p:nvGraphicFramePr>
        <p:xfrm>
          <a:off x="0" y="1676400"/>
          <a:ext cx="8229600" cy="4495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Content Placeholder 8" descr="Curriki.png"/>
          <p:cNvPicPr>
            <a:picLocks noGrp="1" noChangeAspect="1"/>
          </p:cNvPicPr>
          <p:nvPr>
            <p:ph sz="half" idx="4294967295"/>
          </p:nvPr>
        </p:nvPicPr>
        <p:blipFill>
          <a:blip r:embed="rId8" cstate="print"/>
          <a:stretch>
            <a:fillRect/>
          </a:stretch>
        </p:blipFill>
        <p:spPr>
          <a:xfrm>
            <a:off x="0" y="381000"/>
            <a:ext cx="1981200" cy="871834"/>
          </a:xfrm>
        </p:spPr>
      </p:pic>
      <p:pic>
        <p:nvPicPr>
          <p:cNvPr id="6" name="Content Placeholder 8" descr="Curriki.png"/>
          <p:cNvPicPr>
            <a:picLocks noChangeAspect="1"/>
          </p:cNvPicPr>
          <p:nvPr/>
        </p:nvPicPr>
        <p:blipFill>
          <a:blip r:embed="rId8" cstate="print"/>
          <a:stretch>
            <a:fillRect/>
          </a:stretch>
        </p:blipFill>
        <p:spPr bwMode="auto">
          <a:xfrm>
            <a:off x="0" y="381000"/>
            <a:ext cx="2370138" cy="1042988"/>
          </a:xfrm>
          <a:prstGeom prst="rect">
            <a:avLst/>
          </a:prstGeom>
          <a:noFill/>
          <a:ln w="9525">
            <a:noFill/>
            <a:miter lim="800000"/>
            <a:headEnd/>
            <a:tailEnd/>
          </a:ln>
          <a:effectLst/>
        </p:spPr>
      </p:pic>
      <p:sp>
        <p:nvSpPr>
          <p:cNvPr id="8" name="TextBox 7"/>
          <p:cNvSpPr txBox="1"/>
          <p:nvPr/>
        </p:nvSpPr>
        <p:spPr>
          <a:xfrm>
            <a:off x="2438400" y="457200"/>
            <a:ext cx="6248400" cy="954107"/>
          </a:xfrm>
          <a:prstGeom prst="rect">
            <a:avLst/>
          </a:prstGeom>
          <a:noFill/>
        </p:spPr>
        <p:txBody>
          <a:bodyPr wrap="square" rtlCol="0">
            <a:spAutoFit/>
          </a:bodyPr>
          <a:lstStyle/>
          <a:p>
            <a:r>
              <a:rPr lang="en-US" sz="2800" dirty="0" smtClean="0">
                <a:solidFill>
                  <a:srgbClr val="4D4D4D"/>
                </a:solidFill>
              </a:rPr>
              <a:t>Valuable resource to search for free,</a:t>
            </a:r>
          </a:p>
          <a:p>
            <a:r>
              <a:rPr lang="en-US" sz="2800" dirty="0" smtClean="0">
                <a:solidFill>
                  <a:srgbClr val="4D4D4D"/>
                </a:solidFill>
              </a:rPr>
              <a:t>high-quality lesson plans and courses.</a:t>
            </a:r>
            <a:endParaRPr lang="en-US" sz="2800" dirty="0">
              <a:solidFill>
                <a:srgbClr val="4D4D4D"/>
              </a:solidFill>
            </a:endParaRPr>
          </a:p>
        </p:txBody>
      </p:sp>
      <p:sp>
        <p:nvSpPr>
          <p:cNvPr id="10" name="Rectangle 9"/>
          <p:cNvSpPr/>
          <p:nvPr/>
        </p:nvSpPr>
        <p:spPr>
          <a:xfrm>
            <a:off x="5867400" y="6400800"/>
            <a:ext cx="2454583" cy="369332"/>
          </a:xfrm>
          <a:prstGeom prst="rect">
            <a:avLst/>
          </a:prstGeom>
        </p:spPr>
        <p:txBody>
          <a:bodyPr wrap="none">
            <a:spAutoFit/>
          </a:bodyPr>
          <a:lstStyle/>
          <a:p>
            <a:r>
              <a:rPr lang="en-US" dirty="0" smtClean="0">
                <a:hlinkClick r:id="rId9"/>
              </a:rPr>
              <a:t>http://www.curriki.org</a:t>
            </a:r>
            <a:r>
              <a:rPr lang="en-US" dirty="0" smtClean="0"/>
              <a:t>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Curriki.png"/>
          <p:cNvPicPr>
            <a:picLocks noChangeAspect="1"/>
          </p:cNvPicPr>
          <p:nvPr/>
        </p:nvPicPr>
        <p:blipFill>
          <a:blip r:embed="rId3" cstate="print"/>
          <a:stretch>
            <a:fillRect/>
          </a:stretch>
        </p:blipFill>
        <p:spPr bwMode="auto">
          <a:xfrm>
            <a:off x="304800" y="762000"/>
            <a:ext cx="2370138" cy="1042988"/>
          </a:xfrm>
          <a:prstGeom prst="rect">
            <a:avLst/>
          </a:prstGeom>
          <a:noFill/>
          <a:ln w="9525">
            <a:noFill/>
            <a:miter lim="800000"/>
            <a:headEnd/>
            <a:tailEnd/>
          </a:ln>
          <a:effectLst/>
        </p:spPr>
      </p:pic>
      <p:grpSp>
        <p:nvGrpSpPr>
          <p:cNvPr id="5" name="Group 4"/>
          <p:cNvGrpSpPr/>
          <p:nvPr/>
        </p:nvGrpSpPr>
        <p:grpSpPr>
          <a:xfrm>
            <a:off x="6248400" y="762000"/>
            <a:ext cx="2057400" cy="1295399"/>
            <a:chOff x="486221" y="1637"/>
            <a:chExt cx="3455789" cy="2073473"/>
          </a:xfrm>
          <a:solidFill>
            <a:srgbClr val="B0AC00"/>
          </a:solidFill>
        </p:grpSpPr>
        <p:sp>
          <p:nvSpPr>
            <p:cNvPr id="6" name="Rectangle 5"/>
            <p:cNvSpPr/>
            <p:nvPr/>
          </p:nvSpPr>
          <p:spPr>
            <a:xfrm>
              <a:off x="486221" y="1637"/>
              <a:ext cx="3455789" cy="2073473"/>
            </a:xfrm>
            <a:prstGeom prst="rect">
              <a:avLst/>
            </a:prstGeom>
            <a:grp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7" name="Rectangle 6"/>
            <p:cNvSpPr/>
            <p:nvPr/>
          </p:nvSpPr>
          <p:spPr>
            <a:xfrm>
              <a:off x="486221" y="1637"/>
              <a:ext cx="3455789" cy="2073473"/>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Find</a:t>
              </a:r>
              <a:endParaRPr lang="en-US" sz="5000" kern="1200" dirty="0"/>
            </a:p>
          </p:txBody>
        </p:sp>
      </p:grpSp>
      <p:pic>
        <p:nvPicPr>
          <p:cNvPr id="2050" name="Picture 2"/>
          <p:cNvPicPr>
            <a:picLocks noGrp="1" noChangeAspect="1" noChangeArrowheads="1"/>
          </p:cNvPicPr>
          <p:nvPr>
            <p:ph idx="1"/>
          </p:nvPr>
        </p:nvPicPr>
        <p:blipFill>
          <a:blip r:embed="rId4" cstate="print"/>
          <a:srcRect/>
          <a:stretch>
            <a:fillRect/>
          </a:stretch>
        </p:blipFill>
        <p:spPr bwMode="auto">
          <a:xfrm>
            <a:off x="304800" y="2057400"/>
            <a:ext cx="7930794" cy="4352715"/>
          </a:xfrm>
          <a:prstGeom prst="rect">
            <a:avLst/>
          </a:prstGeom>
          <a:noFill/>
          <a:ln w="9525">
            <a:noFill/>
            <a:miter lim="800000"/>
            <a:headEnd/>
            <a:tailEnd/>
          </a:ln>
        </p:spPr>
      </p:pic>
      <p:sp>
        <p:nvSpPr>
          <p:cNvPr id="9" name="Rectangle 8"/>
          <p:cNvSpPr/>
          <p:nvPr/>
        </p:nvSpPr>
        <p:spPr>
          <a:xfrm>
            <a:off x="5791200" y="6400800"/>
            <a:ext cx="2518703" cy="369332"/>
          </a:xfrm>
          <a:prstGeom prst="rect">
            <a:avLst/>
          </a:prstGeom>
        </p:spPr>
        <p:txBody>
          <a:bodyPr wrap="none">
            <a:spAutoFit/>
          </a:bodyPr>
          <a:lstStyle/>
          <a:p>
            <a:r>
              <a:rPr lang="en-US" dirty="0" smtClean="0">
                <a:solidFill>
                  <a:srgbClr val="4D4D4D"/>
                </a:solidFill>
                <a:hlinkClick r:id="rId5"/>
              </a:rPr>
              <a:t>http://www.curriki.org</a:t>
            </a:r>
            <a:r>
              <a:rPr lang="en-US" dirty="0" smtClean="0">
                <a:solidFill>
                  <a:srgbClr val="4D4D4D"/>
                </a:solidFill>
              </a:rPr>
              <a:t>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8" descr="Curriki.png"/>
          <p:cNvPicPr>
            <a:picLocks noChangeAspect="1"/>
          </p:cNvPicPr>
          <p:nvPr/>
        </p:nvPicPr>
        <p:blipFill>
          <a:blip r:embed="rId3" cstate="print"/>
          <a:stretch>
            <a:fillRect/>
          </a:stretch>
        </p:blipFill>
        <p:spPr bwMode="auto">
          <a:xfrm>
            <a:off x="304800" y="762000"/>
            <a:ext cx="2370138" cy="1042988"/>
          </a:xfrm>
          <a:prstGeom prst="rect">
            <a:avLst/>
          </a:prstGeom>
          <a:noFill/>
          <a:ln w="9525">
            <a:noFill/>
            <a:miter lim="800000"/>
            <a:headEnd/>
            <a:tailEnd/>
          </a:ln>
          <a:effectLst/>
        </p:spPr>
      </p:pic>
      <p:grpSp>
        <p:nvGrpSpPr>
          <p:cNvPr id="8" name="Group 7"/>
          <p:cNvGrpSpPr/>
          <p:nvPr/>
        </p:nvGrpSpPr>
        <p:grpSpPr>
          <a:xfrm>
            <a:off x="4495800" y="533400"/>
            <a:ext cx="3733800" cy="1447800"/>
            <a:chOff x="4287589" y="1637"/>
            <a:chExt cx="3455789" cy="2073473"/>
          </a:xfrm>
        </p:grpSpPr>
        <p:sp>
          <p:nvSpPr>
            <p:cNvPr id="9" name="Rectangle 8"/>
            <p:cNvSpPr/>
            <p:nvPr/>
          </p:nvSpPr>
          <p:spPr>
            <a:xfrm>
              <a:off x="4287589" y="1637"/>
              <a:ext cx="3455789" cy="2073473"/>
            </a:xfrm>
            <a:prstGeom prst="rect">
              <a:avLst/>
            </a:prstGeom>
            <a:solidFill>
              <a:srgbClr val="B0AC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0" name="Rectangle 9"/>
            <p:cNvSpPr/>
            <p:nvPr/>
          </p:nvSpPr>
          <p:spPr>
            <a:xfrm>
              <a:off x="4287589" y="1637"/>
              <a:ext cx="3455789" cy="2073473"/>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t>Partners Sponsors</a:t>
              </a:r>
              <a:endParaRPr lang="en-US" sz="5000" kern="1200" dirty="0"/>
            </a:p>
          </p:txBody>
        </p:sp>
      </p:grpSp>
      <p:pic>
        <p:nvPicPr>
          <p:cNvPr id="4098" name="Picture 2" descr="http://www.curriki.org/xwiki/bin/download/Main/Partners/HostedbyATTBadge.jpg"/>
          <p:cNvPicPr>
            <a:picLocks noChangeAspect="1" noChangeArrowheads="1"/>
          </p:cNvPicPr>
          <p:nvPr/>
        </p:nvPicPr>
        <p:blipFill>
          <a:blip r:embed="rId4" cstate="print"/>
          <a:srcRect/>
          <a:stretch>
            <a:fillRect/>
          </a:stretch>
        </p:blipFill>
        <p:spPr bwMode="auto">
          <a:xfrm>
            <a:off x="228600" y="3124200"/>
            <a:ext cx="2362200" cy="1811020"/>
          </a:xfrm>
          <a:prstGeom prst="rect">
            <a:avLst/>
          </a:prstGeom>
          <a:noFill/>
        </p:spPr>
      </p:pic>
      <p:pic>
        <p:nvPicPr>
          <p:cNvPr id="4100" name="Picture 4" descr="http://www.curriki.org/xwiki/bin/download/Main/Partners/samsunglogo.jpg"/>
          <p:cNvPicPr>
            <a:picLocks noChangeAspect="1" noChangeArrowheads="1"/>
          </p:cNvPicPr>
          <p:nvPr/>
        </p:nvPicPr>
        <p:blipFill>
          <a:blip r:embed="rId5" cstate="print"/>
          <a:srcRect/>
          <a:stretch>
            <a:fillRect/>
          </a:stretch>
        </p:blipFill>
        <p:spPr bwMode="auto">
          <a:xfrm>
            <a:off x="304800" y="4724400"/>
            <a:ext cx="4211052" cy="1600200"/>
          </a:xfrm>
          <a:prstGeom prst="rect">
            <a:avLst/>
          </a:prstGeom>
          <a:noFill/>
        </p:spPr>
      </p:pic>
      <p:pic>
        <p:nvPicPr>
          <p:cNvPr id="4102" name="Picture 6" descr="http://www.curriki.org/xwiki/bin/download/Main/Partners/sun_logo_150.png"/>
          <p:cNvPicPr>
            <a:picLocks noChangeAspect="1" noChangeArrowheads="1"/>
          </p:cNvPicPr>
          <p:nvPr/>
        </p:nvPicPr>
        <p:blipFill>
          <a:blip r:embed="rId6" cstate="print"/>
          <a:srcRect/>
          <a:stretch>
            <a:fillRect/>
          </a:stretch>
        </p:blipFill>
        <p:spPr bwMode="auto">
          <a:xfrm>
            <a:off x="1447800" y="1981200"/>
            <a:ext cx="3011366" cy="1304925"/>
          </a:xfrm>
          <a:prstGeom prst="rect">
            <a:avLst/>
          </a:prstGeom>
          <a:noFill/>
        </p:spPr>
      </p:pic>
      <p:pic>
        <p:nvPicPr>
          <p:cNvPr id="4103" name="Picture 7"/>
          <p:cNvPicPr>
            <a:picLocks noChangeAspect="1" noChangeArrowheads="1"/>
          </p:cNvPicPr>
          <p:nvPr/>
        </p:nvPicPr>
        <p:blipFill>
          <a:blip r:embed="rId7" cstate="print"/>
          <a:srcRect/>
          <a:stretch>
            <a:fillRect/>
          </a:stretch>
        </p:blipFill>
        <p:spPr bwMode="auto">
          <a:xfrm>
            <a:off x="4800600" y="1981200"/>
            <a:ext cx="3486150" cy="4463575"/>
          </a:xfrm>
          <a:prstGeom prst="rect">
            <a:avLst/>
          </a:prstGeom>
          <a:noFill/>
          <a:ln w="9525">
            <a:noFill/>
            <a:miter lim="800000"/>
            <a:headEnd/>
            <a:tailEnd/>
          </a:ln>
        </p:spPr>
      </p:pic>
      <p:sp>
        <p:nvSpPr>
          <p:cNvPr id="15" name="Rectangle 14"/>
          <p:cNvSpPr/>
          <p:nvPr/>
        </p:nvSpPr>
        <p:spPr>
          <a:xfrm>
            <a:off x="5867400" y="6400800"/>
            <a:ext cx="2454583" cy="369332"/>
          </a:xfrm>
          <a:prstGeom prst="rect">
            <a:avLst/>
          </a:prstGeom>
        </p:spPr>
        <p:txBody>
          <a:bodyPr wrap="none">
            <a:spAutoFit/>
          </a:bodyPr>
          <a:lstStyle/>
          <a:p>
            <a:r>
              <a:rPr lang="en-US" dirty="0" smtClean="0">
                <a:hlinkClick r:id="rId8"/>
              </a:rPr>
              <a:t>http://www.curriki.org</a:t>
            </a:r>
            <a:r>
              <a:rPr lang="en-US" dirty="0" smtClean="0"/>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6"/>
          <p:cNvSpPr>
            <a:spLocks noGrp="1"/>
          </p:cNvSpPr>
          <p:nvPr>
            <p:ph type="body" idx="1"/>
          </p:nvPr>
        </p:nvSpPr>
        <p:spPr>
          <a:xfrm>
            <a:off x="533400" y="609600"/>
            <a:ext cx="8001000" cy="890587"/>
          </a:xfrm>
        </p:spPr>
        <p:txBody>
          <a:bodyPr/>
          <a:lstStyle/>
          <a:p>
            <a:r>
              <a:rPr lang="en-US" sz="3600" b="1" dirty="0" smtClean="0"/>
              <a:t>Teaching and Learning with Networks</a:t>
            </a:r>
            <a:endParaRPr lang="en-US" sz="3600"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600" b="1" dirty="0" smtClean="0">
                <a:solidFill>
                  <a:srgbClr val="800000"/>
                </a:solidFill>
              </a:rPr>
              <a:t>Teach and Learn Online</a:t>
            </a:r>
            <a:endParaRPr lang="en-US" sz="3600" b="1" dirty="0">
              <a:solidFill>
                <a:srgbClr val="800000"/>
              </a:solidFill>
            </a:endParaRPr>
          </a:p>
        </p:txBody>
      </p:sp>
      <p:pic>
        <p:nvPicPr>
          <p:cNvPr id="30722" name="Picture 2"/>
          <p:cNvPicPr>
            <a:picLocks noChangeAspect="1" noChangeArrowheads="1"/>
          </p:cNvPicPr>
          <p:nvPr/>
        </p:nvPicPr>
        <p:blipFill>
          <a:blip r:embed="rId3" cstate="print"/>
          <a:srcRect/>
          <a:stretch>
            <a:fillRect/>
          </a:stretch>
        </p:blipFill>
        <p:spPr bwMode="auto">
          <a:xfrm>
            <a:off x="-61932" y="1828800"/>
            <a:ext cx="9205932" cy="3981449"/>
          </a:xfrm>
          <a:prstGeom prst="rect">
            <a:avLst/>
          </a:prstGeom>
          <a:noFill/>
          <a:ln w="9525">
            <a:noFill/>
            <a:miter lim="800000"/>
            <a:headEnd/>
            <a:tailEnd/>
          </a:ln>
        </p:spPr>
      </p:pic>
      <p:sp>
        <p:nvSpPr>
          <p:cNvPr id="5" name="Rectangle 4"/>
          <p:cNvSpPr/>
          <p:nvPr/>
        </p:nvSpPr>
        <p:spPr>
          <a:xfrm>
            <a:off x="5791200" y="6096000"/>
            <a:ext cx="2454583" cy="369332"/>
          </a:xfrm>
          <a:prstGeom prst="rect">
            <a:avLst/>
          </a:prstGeom>
        </p:spPr>
        <p:txBody>
          <a:bodyPr wrap="none">
            <a:spAutoFit/>
          </a:bodyPr>
          <a:lstStyle/>
          <a:p>
            <a:r>
              <a:rPr lang="en-US" dirty="0" smtClean="0">
                <a:hlinkClick r:id="rId4"/>
              </a:rPr>
              <a:t>http://www.wiziq.com</a:t>
            </a:r>
            <a:r>
              <a:rPr lang="en-US" dirty="0" smtClean="0"/>
              <a:t> /</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9" descr="wiZiQ.png"/>
          <p:cNvPicPr>
            <a:picLocks noChangeAspect="1"/>
          </p:cNvPicPr>
          <p:nvPr/>
        </p:nvPicPr>
        <p:blipFill>
          <a:blip r:embed="rId3" cstate="print"/>
          <a:stretch>
            <a:fillRect/>
          </a:stretch>
        </p:blipFill>
        <p:spPr bwMode="auto">
          <a:xfrm>
            <a:off x="228600" y="914400"/>
            <a:ext cx="2486025" cy="990600"/>
          </a:xfrm>
          <a:prstGeom prst="rect">
            <a:avLst/>
          </a:prstGeom>
          <a:noFill/>
          <a:ln w="9525">
            <a:noFill/>
            <a:miter lim="800000"/>
            <a:headEnd/>
            <a:tailEnd/>
          </a:ln>
          <a:effectLst/>
        </p:spPr>
      </p:pic>
      <p:graphicFrame>
        <p:nvGraphicFramePr>
          <p:cNvPr id="8" name="Diagram 7"/>
          <p:cNvGraphicFramePr/>
          <p:nvPr/>
        </p:nvGraphicFramePr>
        <p:xfrm>
          <a:off x="762000" y="2133600"/>
          <a:ext cx="7086600" cy="4064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9" name="Rectangle 8"/>
          <p:cNvSpPr/>
          <p:nvPr/>
        </p:nvSpPr>
        <p:spPr>
          <a:xfrm>
            <a:off x="5791200" y="6096000"/>
            <a:ext cx="2454583" cy="369332"/>
          </a:xfrm>
          <a:prstGeom prst="rect">
            <a:avLst/>
          </a:prstGeom>
        </p:spPr>
        <p:txBody>
          <a:bodyPr wrap="none">
            <a:spAutoFit/>
          </a:bodyPr>
          <a:lstStyle/>
          <a:p>
            <a:r>
              <a:rPr lang="en-US" dirty="0" smtClean="0">
                <a:hlinkClick r:id="rId9"/>
              </a:rPr>
              <a:t>http://www.wiziq.com</a:t>
            </a:r>
            <a:r>
              <a:rPr lang="en-US" dirty="0" smtClean="0"/>
              <a:t> /</a:t>
            </a:r>
            <a:endParaRPr lang="en-US"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Incomplete network design template">
  <a:themeElements>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fontScheme name="Custom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Incomplete network design template</Template>
  <TotalTime>757</TotalTime>
  <Words>1131</Words>
  <Application>Microsoft Office PowerPoint</Application>
  <PresentationFormat>On-screen Show (4:3)</PresentationFormat>
  <Paragraphs>83</Paragraphs>
  <Slides>11</Slides>
  <Notes>11</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Incomplete network design template</vt:lpstr>
      <vt:lpstr>Teaching &amp; Learning with Networks</vt:lpstr>
      <vt:lpstr>Slide 2</vt:lpstr>
      <vt:lpstr>Slide 3</vt:lpstr>
      <vt:lpstr>Slide 4</vt:lpstr>
      <vt:lpstr>Slide 5</vt:lpstr>
      <vt:lpstr>Slide 6</vt:lpstr>
      <vt:lpstr>Slide 7</vt:lpstr>
      <vt:lpstr>Teach and Learn Online</vt:lpstr>
      <vt:lpstr>Slide 9</vt:lpstr>
      <vt:lpstr>Slide 10</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incomplete network</dc:title>
  <dc:creator>halepn</dc:creator>
  <cp:lastModifiedBy>halepn</cp:lastModifiedBy>
  <cp:revision>74</cp:revision>
  <dcterms:created xsi:type="dcterms:W3CDTF">2010-01-24T21:16:41Z</dcterms:created>
  <dcterms:modified xsi:type="dcterms:W3CDTF">2010-01-26T04:55:30Z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TC103367981033</vt:lpwstr>
  </property>
</Properties>
</file>